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81" r:id="rId5"/>
  </p:sldMasterIdLst>
  <p:notesMasterIdLst>
    <p:notesMasterId r:id="rId73"/>
  </p:notesMasterIdLst>
  <p:handoutMasterIdLst>
    <p:handoutMasterId r:id="rId74"/>
  </p:handoutMasterIdLst>
  <p:sldIdLst>
    <p:sldId id="256" r:id="rId6"/>
    <p:sldId id="387" r:id="rId7"/>
    <p:sldId id="1735" r:id="rId8"/>
    <p:sldId id="260" r:id="rId9"/>
    <p:sldId id="272" r:id="rId10"/>
    <p:sldId id="261" r:id="rId11"/>
    <p:sldId id="1737" r:id="rId12"/>
    <p:sldId id="259" r:id="rId13"/>
    <p:sldId id="1736" r:id="rId14"/>
    <p:sldId id="454" r:id="rId15"/>
    <p:sldId id="459" r:id="rId16"/>
    <p:sldId id="544" r:id="rId17"/>
    <p:sldId id="458" r:id="rId18"/>
    <p:sldId id="464" r:id="rId19"/>
    <p:sldId id="514" r:id="rId20"/>
    <p:sldId id="466" r:id="rId21"/>
    <p:sldId id="496" r:id="rId22"/>
    <p:sldId id="1738" r:id="rId23"/>
    <p:sldId id="493" r:id="rId24"/>
    <p:sldId id="545" r:id="rId25"/>
    <p:sldId id="497" r:id="rId26"/>
    <p:sldId id="498" r:id="rId27"/>
    <p:sldId id="499" r:id="rId28"/>
    <p:sldId id="503" r:id="rId29"/>
    <p:sldId id="502" r:id="rId30"/>
    <p:sldId id="507" r:id="rId31"/>
    <p:sldId id="506" r:id="rId32"/>
    <p:sldId id="504" r:id="rId33"/>
    <p:sldId id="512" r:id="rId34"/>
    <p:sldId id="369" r:id="rId35"/>
    <p:sldId id="327" r:id="rId36"/>
    <p:sldId id="328" r:id="rId37"/>
    <p:sldId id="329" r:id="rId38"/>
    <p:sldId id="531" r:id="rId39"/>
    <p:sldId id="521" r:id="rId40"/>
    <p:sldId id="532" r:id="rId41"/>
    <p:sldId id="534" r:id="rId42"/>
    <p:sldId id="533" r:id="rId43"/>
    <p:sldId id="535" r:id="rId44"/>
    <p:sldId id="546" r:id="rId45"/>
    <p:sldId id="537" r:id="rId46"/>
    <p:sldId id="1724" r:id="rId47"/>
    <p:sldId id="515" r:id="rId48"/>
    <p:sldId id="516" r:id="rId49"/>
    <p:sldId id="1732" r:id="rId50"/>
    <p:sldId id="547" r:id="rId51"/>
    <p:sldId id="522" r:id="rId52"/>
    <p:sldId id="523" r:id="rId53"/>
    <p:sldId id="524" r:id="rId54"/>
    <p:sldId id="1725" r:id="rId55"/>
    <p:sldId id="1726" r:id="rId56"/>
    <p:sldId id="525" r:id="rId57"/>
    <p:sldId id="1733" r:id="rId58"/>
    <p:sldId id="526" r:id="rId59"/>
    <p:sldId id="1731" r:id="rId60"/>
    <p:sldId id="491" r:id="rId61"/>
    <p:sldId id="490" r:id="rId62"/>
    <p:sldId id="392" r:id="rId63"/>
    <p:sldId id="538" r:id="rId64"/>
    <p:sldId id="548" r:id="rId65"/>
    <p:sldId id="1730" r:id="rId66"/>
    <p:sldId id="517" r:id="rId67"/>
    <p:sldId id="518" r:id="rId68"/>
    <p:sldId id="519" r:id="rId69"/>
    <p:sldId id="520" r:id="rId70"/>
    <p:sldId id="1734" r:id="rId71"/>
    <p:sldId id="300" r:id="rId72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391" userDrawn="1">
          <p15:clr>
            <a:srgbClr val="A4A3A4"/>
          </p15:clr>
        </p15:guide>
        <p15:guide id="3" orient="horz" pos="169">
          <p15:clr>
            <a:srgbClr val="A4A3A4"/>
          </p15:clr>
        </p15:guide>
        <p15:guide id="4" orient="horz" pos="2885">
          <p15:clr>
            <a:srgbClr val="A4A3A4"/>
          </p15:clr>
        </p15:guide>
        <p15:guide id="5" orient="horz" pos="1257" userDrawn="1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2300" userDrawn="1">
          <p15:clr>
            <a:srgbClr val="A4A3A4"/>
          </p15:clr>
        </p15:guide>
        <p15:guide id="8" orient="horz" pos="3130">
          <p15:clr>
            <a:srgbClr val="A4A3A4"/>
          </p15:clr>
        </p15:guide>
        <p15:guide id="9" pos="5738">
          <p15:clr>
            <a:srgbClr val="A4A3A4"/>
          </p15:clr>
        </p15:guide>
        <p15:guide id="10" pos="4967">
          <p15:clr>
            <a:srgbClr val="A4A3A4"/>
          </p15:clr>
        </p15:guide>
        <p15:guide id="11" pos="3016">
          <p15:clr>
            <a:srgbClr val="A4A3A4"/>
          </p15:clr>
        </p15:guide>
        <p15:guide id="12" pos="5511">
          <p15:clr>
            <a:srgbClr val="A4A3A4"/>
          </p15:clr>
        </p15:guide>
        <p15:guide id="13" pos="2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722" initials="" lastIdx="3" clrIdx="0"/>
  <p:cmAuthor id="1" name="b802" initials="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0A1E"/>
    <a:srgbClr val="004070"/>
    <a:srgbClr val="A50816"/>
    <a:srgbClr val="EAEAEA"/>
    <a:srgbClr val="F4989D"/>
    <a:srgbClr val="003264"/>
    <a:srgbClr val="EB07E0"/>
    <a:srgbClr val="EDF6F7"/>
    <a:srgbClr val="50D022"/>
    <a:srgbClr val="DF1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8793" autoAdjust="0"/>
  </p:normalViewPr>
  <p:slideViewPr>
    <p:cSldViewPr>
      <p:cViewPr varScale="1">
        <p:scale>
          <a:sx n="143" d="100"/>
          <a:sy n="143" d="100"/>
        </p:scale>
        <p:origin x="132" y="102"/>
      </p:cViewPr>
      <p:guideLst>
        <p:guide orient="horz" pos="1620"/>
        <p:guide orient="horz" pos="2391"/>
        <p:guide orient="horz" pos="169"/>
        <p:guide orient="horz" pos="2885"/>
        <p:guide orient="horz" pos="1257"/>
        <p:guide orient="horz"/>
        <p:guide orient="horz" pos="2300"/>
        <p:guide orient="horz" pos="3130"/>
        <p:guide pos="5738"/>
        <p:guide pos="4967"/>
        <p:guide pos="3016"/>
        <p:guide pos="5511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itsg-file\ITSG\AP232%20-%20Migration%20svnet\Pr&#228;sentationen\Teilnehm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 cmpd="sng">
              <a:solidFill>
                <a:schemeClr val="tx2"/>
              </a:solidFill>
              <a:round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 cmpd="sng">
                <a:solidFill>
                  <a:schemeClr val="tx2"/>
                </a:solidFill>
                <a:round/>
              </a:ln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E25-4DE0-9798-B05AA6FC7798}"/>
              </c:ext>
            </c:extLst>
          </c:dPt>
          <c:dLbls>
            <c:dLbl>
              <c:idx val="4"/>
              <c:layout>
                <c:manualLayout>
                  <c:x val="-4.4450759248948597E-2"/>
                  <c:y val="-9.8327586206896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363426615523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E25-4DE0-9798-B05AA6FC7798}"/>
                </c:ext>
              </c:extLst>
            </c:dLbl>
            <c:dLbl>
              <c:idx val="5"/>
              <c:layout>
                <c:manualLayout>
                  <c:x val="-3.4666093797189823E-2"/>
                  <c:y val="-9.8327586206896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363426615523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E25-4DE0-9798-B05AA6FC7798}"/>
                </c:ext>
              </c:extLst>
            </c:dLbl>
            <c:dLbl>
              <c:idx val="6"/>
              <c:layout>
                <c:manualLayout>
                  <c:x val="-2.8625840010693807E-2"/>
                  <c:y val="-0.105749298060481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363426615523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E25-4DE0-9798-B05AA6FC7798}"/>
                </c:ext>
              </c:extLst>
            </c:dLbl>
            <c:dLbl>
              <c:idx val="7"/>
              <c:layout>
                <c:manualLayout>
                  <c:x val="-4.1393018818901423E-2"/>
                  <c:y val="-0.140234687319400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90791217325381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E25-4DE0-9798-B05AA6FC7798}"/>
                </c:ext>
              </c:extLst>
            </c:dLbl>
            <c:dLbl>
              <c:idx val="8"/>
              <c:layout>
                <c:manualLayout>
                  <c:x val="-4.1554010326032245E-2"/>
                  <c:y val="-0.116574712643678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46800" rIns="0" bIns="46800" anchor="ctr" anchorCtr="1">
                  <a:norm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c15:spPr>
                  <c15:layout>
                    <c:manualLayout>
                      <c:w val="6.190791217325381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E25-4DE0-9798-B05AA6FC7798}"/>
                </c:ext>
              </c:extLst>
            </c:dLbl>
            <c:dLbl>
              <c:idx val="9"/>
              <c:layout>
                <c:manualLayout>
                  <c:x val="-3.9037950862882705E-2"/>
                  <c:y val="-8.8561369203991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46800" rIns="0" bIns="46800" anchor="ctr" anchorCtr="1">
                  <a:norm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c15:spPr>
                  <c15:layout>
                    <c:manualLayout>
                      <c:w val="6.190791217325381E-2"/>
                      <c:h val="0.1175847701149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E25-4DE0-9798-B05AA6FC779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0" tIns="46800" rIns="0" bIns="46800" anchor="ctr" anchorCtr="1">
                  <a:norm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0E25-4DE0-9798-B05AA6FC77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46800" rIns="0" bIns="46800" anchor="ctr" anchorCtr="1">
                <a:norm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Tabelle1!$A$1:$A$11</c:f>
              <c:numCache>
                <c:formatCode>mm\/yy</c:formatCode>
                <c:ptCount val="11"/>
                <c:pt idx="0">
                  <c:v>42005</c:v>
                </c:pt>
                <c:pt idx="1">
                  <c:v>42736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44378</c:v>
                </c:pt>
                <c:pt idx="6">
                  <c:v>44562</c:v>
                </c:pt>
                <c:pt idx="7">
                  <c:v>44743</c:v>
                </c:pt>
                <c:pt idx="8">
                  <c:v>44835</c:v>
                </c:pt>
                <c:pt idx="9">
                  <c:v>45292</c:v>
                </c:pt>
                <c:pt idx="10">
                  <c:v>45658</c:v>
                </c:pt>
              </c:numCache>
            </c:numRef>
          </c:cat>
          <c:val>
            <c:numRef>
              <c:f>Tabelle1!$B$1:$B$11</c:f>
              <c:numCache>
                <c:formatCode>#,##0.00\ "€"</c:formatCode>
                <c:ptCount val="11"/>
                <c:pt idx="0">
                  <c:v>8.5</c:v>
                </c:pt>
                <c:pt idx="1">
                  <c:v>8.84</c:v>
                </c:pt>
                <c:pt idx="2">
                  <c:v>9.19</c:v>
                </c:pt>
                <c:pt idx="3">
                  <c:v>9.35</c:v>
                </c:pt>
                <c:pt idx="4">
                  <c:v>9.5</c:v>
                </c:pt>
                <c:pt idx="5">
                  <c:v>9.6</c:v>
                </c:pt>
                <c:pt idx="6">
                  <c:v>9.82</c:v>
                </c:pt>
                <c:pt idx="7">
                  <c:v>10.45</c:v>
                </c:pt>
                <c:pt idx="8">
                  <c:v>12</c:v>
                </c:pt>
                <c:pt idx="9">
                  <c:v>12.41</c:v>
                </c:pt>
                <c:pt idx="10">
                  <c:v>12.82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E25-4DE0-9798-B05AA6FC77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rnd" cmpd="sng" algn="ctr">
              <a:solidFill>
                <a:schemeClr val="accent2"/>
              </a:solidFill>
              <a:round/>
              <a:headEnd type="oval" w="lg" len="lg"/>
            </a:ln>
            <a:effectLst/>
          </c:spPr>
        </c:dropLines>
        <c:smooth val="0"/>
        <c:axId val="364369791"/>
        <c:axId val="364371455"/>
      </c:lineChart>
      <c:dateAx>
        <c:axId val="364369791"/>
        <c:scaling>
          <c:orientation val="minMax"/>
        </c:scaling>
        <c:delete val="0"/>
        <c:axPos val="b"/>
        <c:numFmt formatCode="mm\/yy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4371455"/>
        <c:crosses val="autoZero"/>
        <c:auto val="1"/>
        <c:lblOffset val="100"/>
        <c:baseTimeUnit val="months"/>
        <c:majorUnit val="12"/>
        <c:majorTimeUnit val="months"/>
      </c:dateAx>
      <c:valAx>
        <c:axId val="364371455"/>
        <c:scaling>
          <c:orientation val="minMax"/>
        </c:scaling>
        <c:delete val="1"/>
        <c:axPos val="l"/>
        <c:numFmt formatCode="#,##0.00\ &quot;€&quot;" sourceLinked="1"/>
        <c:majorTickMark val="none"/>
        <c:minorTickMark val="none"/>
        <c:tickLblPos val="nextTo"/>
        <c:crossAx val="364369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67756617886291"/>
          <c:y val="5.4841714720230701E-2"/>
          <c:w val="0.56255918929558657"/>
          <c:h val="0.7192061023871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SV-Meldeportal</c:v>
                </c:pt>
              </c:strCache>
            </c:strRef>
          </c:tx>
          <c:spPr>
            <a:solidFill>
              <a:srgbClr val="AFBCC5"/>
            </a:solidFill>
            <a:ln>
              <a:noFill/>
            </a:ln>
            <a:effectLst/>
          </c:spPr>
          <c:invertIfNegative val="0"/>
          <c:cat>
            <c:strRef>
              <c:f>Tabelle1!$B$3:$H$3</c:f>
              <c:strCache>
                <c:ptCount val="7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Dezember</c:v>
                </c:pt>
                <c:pt idx="4">
                  <c:v>Januar </c:v>
                </c:pt>
                <c:pt idx="5">
                  <c:v>Febraur</c:v>
                </c:pt>
                <c:pt idx="6">
                  <c:v>März</c:v>
                </c:pt>
              </c:strCache>
            </c:strRef>
          </c:cat>
          <c:val>
            <c:numRef>
              <c:f>Tabelle1!$B$4:$H$4</c:f>
              <c:numCache>
                <c:formatCode>#,##0</c:formatCode>
                <c:ptCount val="7"/>
                <c:pt idx="0">
                  <c:v>10</c:v>
                </c:pt>
                <c:pt idx="1">
                  <c:v>20000</c:v>
                </c:pt>
                <c:pt idx="2">
                  <c:v>60000</c:v>
                </c:pt>
                <c:pt idx="3">
                  <c:v>180000</c:v>
                </c:pt>
                <c:pt idx="4">
                  <c:v>380000</c:v>
                </c:pt>
                <c:pt idx="5">
                  <c:v>480000</c:v>
                </c:pt>
                <c:pt idx="6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A-4531-BA64-783B2F407EFD}"/>
            </c:ext>
          </c:extLst>
        </c:ser>
        <c:ser>
          <c:idx val="1"/>
          <c:order val="1"/>
          <c:tx>
            <c:strRef>
              <c:f>Tabelle1!$A$5</c:f>
              <c:strCache>
                <c:ptCount val="1"/>
                <c:pt idx="0">
                  <c:v>sv.net</c:v>
                </c:pt>
              </c:strCache>
            </c:strRef>
          </c:tx>
          <c:spPr>
            <a:solidFill>
              <a:srgbClr val="DC0A1E"/>
            </a:solidFill>
            <a:ln>
              <a:noFill/>
            </a:ln>
            <a:effectLst/>
          </c:spPr>
          <c:invertIfNegative val="0"/>
          <c:cat>
            <c:strRef>
              <c:f>Tabelle1!$B$3:$H$3</c:f>
              <c:strCache>
                <c:ptCount val="7"/>
                <c:pt idx="0">
                  <c:v>September</c:v>
                </c:pt>
                <c:pt idx="1">
                  <c:v>Oktober</c:v>
                </c:pt>
                <c:pt idx="2">
                  <c:v>November</c:v>
                </c:pt>
                <c:pt idx="3">
                  <c:v>Dezember</c:v>
                </c:pt>
                <c:pt idx="4">
                  <c:v>Januar </c:v>
                </c:pt>
                <c:pt idx="5">
                  <c:v>Febraur</c:v>
                </c:pt>
                <c:pt idx="6">
                  <c:v>März</c:v>
                </c:pt>
              </c:strCache>
            </c:strRef>
          </c:cat>
          <c:val>
            <c:numRef>
              <c:f>Tabelle1!$B$5:$H$5</c:f>
              <c:numCache>
                <c:formatCode>#,##0</c:formatCode>
                <c:ptCount val="7"/>
                <c:pt idx="0">
                  <c:v>500000</c:v>
                </c:pt>
                <c:pt idx="1">
                  <c:v>480000</c:v>
                </c:pt>
                <c:pt idx="2">
                  <c:v>440000</c:v>
                </c:pt>
                <c:pt idx="3">
                  <c:v>320000</c:v>
                </c:pt>
                <c:pt idx="4">
                  <c:v>120000</c:v>
                </c:pt>
                <c:pt idx="5">
                  <c:v>20000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A-4531-BA64-783B2F407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721648"/>
        <c:axId val="440715416"/>
      </c:barChart>
      <c:catAx>
        <c:axId val="44072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0715416"/>
        <c:crosses val="autoZero"/>
        <c:auto val="1"/>
        <c:lblAlgn val="ctr"/>
        <c:lblOffset val="100"/>
        <c:noMultiLvlLbl val="0"/>
      </c:catAx>
      <c:valAx>
        <c:axId val="440715416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0721648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7940810664286"/>
          <c:y val="0.3836179012345679"/>
          <c:w val="0.29494262172636682"/>
          <c:h val="0.23276419753086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t" anchorCtr="0" compatLnSpc="1">
            <a:prstTxWarp prst="textNoShape">
              <a:avLst/>
            </a:prstTxWarp>
          </a:bodyPr>
          <a:lstStyle>
            <a:lvl1pPr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t" anchorCtr="0" compatLnSpc="1">
            <a:prstTxWarp prst="textNoShape">
              <a:avLst/>
            </a:prstTxWarp>
          </a:bodyPr>
          <a:lstStyle>
            <a:lvl1pPr algn="r"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1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b" anchorCtr="0" compatLnSpc="1">
            <a:prstTxWarp prst="textNoShape">
              <a:avLst/>
            </a:prstTxWarp>
          </a:bodyPr>
          <a:lstStyle>
            <a:lvl1pPr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231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b" anchorCtr="0" compatLnSpc="1">
            <a:prstTxWarp prst="textNoShape">
              <a:avLst/>
            </a:prstTxWarp>
          </a:bodyPr>
          <a:lstStyle>
            <a:lvl1pPr algn="r" defTabSz="944317">
              <a:defRPr sz="1200">
                <a:latin typeface="Arial" charset="0"/>
              </a:defRPr>
            </a:lvl1pPr>
          </a:lstStyle>
          <a:p>
            <a:fld id="{81A6E4C6-2E95-42FB-87B0-553DB88096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010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t" anchorCtr="0" compatLnSpc="1">
            <a:prstTxWarp prst="textNoShape">
              <a:avLst/>
            </a:prstTxWarp>
          </a:bodyPr>
          <a:lstStyle>
            <a:lvl1pPr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1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t" anchorCtr="0" compatLnSpc="1">
            <a:prstTxWarp prst="textNoShape">
              <a:avLst/>
            </a:prstTxWarp>
          </a:bodyPr>
          <a:lstStyle>
            <a:lvl1pPr algn="r"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6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1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b" anchorCtr="0" compatLnSpc="1">
            <a:prstTxWarp prst="textNoShape">
              <a:avLst/>
            </a:prstTxWarp>
          </a:bodyPr>
          <a:lstStyle>
            <a:lvl1pPr defTabSz="944317">
              <a:defRPr sz="1200">
                <a:latin typeface="Arial" charset="0"/>
              </a:defRPr>
            </a:lvl1pPr>
          </a:lstStyle>
          <a:p>
            <a:endParaRPr lang="de-DE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2310"/>
            <a:ext cx="3077137" cy="5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22" tIns="47210" rIns="94422" bIns="47210" numCol="1" anchor="b" anchorCtr="0" compatLnSpc="1">
            <a:prstTxWarp prst="textNoShape">
              <a:avLst/>
            </a:prstTxWarp>
          </a:bodyPr>
          <a:lstStyle>
            <a:lvl1pPr algn="r" defTabSz="944317">
              <a:defRPr sz="1200">
                <a:latin typeface="Arial" charset="0"/>
              </a:defRPr>
            </a:lvl1pPr>
          </a:lstStyle>
          <a:p>
            <a:fld id="{6A7ACDD5-946C-48B8-B987-45845CB61EA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91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Zertifikat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43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ACDD5-946C-48B8-B987-45845CB61EA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43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295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5400"/>
          </a:xfrm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361" y="4861481"/>
            <a:ext cx="5208582" cy="4604841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Siehe Folgeseite, ggf. kürzen! Ja und Nein – insgesamt ist der Wegfall von sv.net für die AG blöd, daher ist kostenpflichtig erst recht blöd.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379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Städtler: Nur Info geben, dass sv.net zum 29.02.2024 ausläuft.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13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507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</a:t>
            </a:r>
          </a:p>
          <a:p>
            <a:r>
              <a:rPr lang="de-DE" dirty="0"/>
              <a:t>§ 95 a Abs. 3 SGB IV ist die Grundlage dafür, dass das Meldeportal in dieser Form existieren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357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941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Städtler: diese Folie kann ggf. weg.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451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4457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SV Meldeportal kleiner gestalten?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208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70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9390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002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5418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994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25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98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98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31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12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Könnte wegfallen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29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CDD5-946C-48B8-B987-45845CB61EA5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903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4792E-5A24-4917-B659-4CAD9413584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013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6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4DDC4-CF71-4BBC-A047-9C082599424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75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930" y="0"/>
            <a:ext cx="9151929" cy="6333135"/>
          </a:xfrm>
          <a:prstGeom prst="rect">
            <a:avLst/>
          </a:prstGeom>
        </p:spPr>
      </p:pic>
      <p:pic>
        <p:nvPicPr>
          <p:cNvPr id="631818" name="Bild 8" descr="Bildschirmfoto 2015-05-15 um 16.23.55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>
            <a:fillRect/>
          </a:stretch>
        </p:blipFill>
        <p:spPr bwMode="auto">
          <a:xfrm>
            <a:off x="0" y="5026819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32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314" y="1597820"/>
            <a:ext cx="3671639" cy="1102519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de-DE" altLang="de-DE" noProof="0" dirty="0"/>
              <a:t>Titelformat durch Klicken bearbeiten</a:t>
            </a:r>
          </a:p>
        </p:txBody>
      </p:sp>
      <p:sp>
        <p:nvSpPr>
          <p:cNvPr id="6318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4666" y="2914650"/>
            <a:ext cx="3305175" cy="131445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DE" alt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endParaRPr lang="de-DE" alt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884368" y="162000"/>
            <a:ext cx="1259632" cy="648000"/>
            <a:chOff x="7884368" y="162000"/>
            <a:chExt cx="1259632" cy="6480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8892480" y="162000"/>
              <a:ext cx="251520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62000"/>
              <a:ext cx="1123698" cy="648000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über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5616" y="288133"/>
            <a:ext cx="7413625" cy="4042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41680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692945"/>
            <a:ext cx="7416800" cy="25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407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Alles Wichtige für das Jahr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023095"/>
      </p:ext>
    </p:extLst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in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359963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4"/>
          </p:nvPr>
        </p:nvSpPr>
        <p:spPr>
          <a:xfrm>
            <a:off x="4270500" y="1275875"/>
            <a:ext cx="359963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692945"/>
            <a:ext cx="7416800" cy="25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407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Alles Wichtige für das Jahr 2023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736922"/>
      </p:ext>
    </p:extLst>
  </p:cSld>
  <p:clrMapOvr>
    <a:masterClrMapping/>
  </p:clrMapOvr>
  <p:transition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5" y="2558306"/>
            <a:ext cx="7417569" cy="1021556"/>
          </a:xfrm>
        </p:spPr>
        <p:txBody>
          <a:bodyPr/>
          <a:lstStyle>
            <a:lvl1pPr algn="l">
              <a:defRPr sz="3800" b="1" cap="none" baseline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Headline Kapitelfolie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7545" y="1433165"/>
            <a:ext cx="7417569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Kapitelfolie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598520"/>
      </p:ext>
    </p:extLst>
  </p:cSld>
  <p:clrMapOvr>
    <a:masterClrMapping/>
  </p:clrMapOvr>
  <p:transition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A768A09-B552-41C7-9803-8A42ED126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0000"/>
            <a:ext cx="7886700" cy="675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75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Jahresarbeitsentgeltgrenze:</a:t>
            </a:r>
            <a:br>
              <a:rPr lang="de-DE" dirty="0"/>
            </a:br>
            <a:r>
              <a:rPr lang="de-DE" dirty="0"/>
              <a:t>Grundsätzliche Hinweise aktualisiert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05BB569-6AD2-47AC-A021-F02CD413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000"/>
            <a:ext cx="7886700" cy="3510000"/>
          </a:xfrm>
        </p:spPr>
        <p:txBody>
          <a:bodyPr/>
          <a:lstStyle>
            <a:lvl1pPr marL="1714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4C7AD7-D284-4FB6-A4B3-613F79BB400A}"/>
              </a:ext>
            </a:extLst>
          </p:cNvPr>
          <p:cNvSpPr txBox="1"/>
          <p:nvPr userDrawn="1"/>
        </p:nvSpPr>
        <p:spPr>
          <a:xfrm>
            <a:off x="0" y="0"/>
            <a:ext cx="2025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AE50ECB-6D65-48FF-B9D4-7383DAD30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Alles Wichtige für das Jahr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8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426" y="1103047"/>
            <a:ext cx="8325356" cy="3394472"/>
          </a:xfrm>
          <a:ln w="25400">
            <a:solidFill>
              <a:schemeClr val="accent1"/>
            </a:solidFill>
          </a:ln>
        </p:spPr>
        <p:txBody>
          <a:bodyPr anchor="t"/>
          <a:lstStyle>
            <a:lvl1pPr marL="0" marR="0" indent="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00025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Tx/>
              <a:buFont typeface="Wingdings 2" pitchFamily="18" charset="2"/>
              <a:buChar char="¡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00050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 2" pitchFamily="18" charset="2"/>
              <a:buChar char="¡"/>
              <a:tabLst/>
              <a:defRPr sz="135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52450" marR="0" indent="-15121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33425" marR="0" indent="-17978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11" name="Rechteck 8">
            <a:extLst>
              <a:ext uri="{FF2B5EF4-FFF2-40B4-BE49-F238E27FC236}">
                <a16:creationId xmlns:a16="http://schemas.microsoft.com/office/drawing/2014/main" id="{45DA1BA3-A7C3-4CF4-B4F4-3E0938C082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99126" y="4718156"/>
            <a:ext cx="6786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57C5F4-0595-4678-8D23-255A0ED54AC9}" type="slidenum">
              <a:rPr lang="de-DE" altLang="de-DE" sz="900" b="1" smtClean="0">
                <a:solidFill>
                  <a:schemeClr val="tx1"/>
                </a:solidFill>
                <a:latin typeface="+mn-lt"/>
              </a:rPr>
              <a:t>‹Nr.›</a:t>
            </a:fld>
            <a:endParaRPr lang="de-DE" altLang="de-DE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CD9A3694-86E4-4292-B4AF-B9615A23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7" y="321470"/>
            <a:ext cx="7106205" cy="71437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72DC989-C485-4651-9799-8D1B8C12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2426" y="4710112"/>
            <a:ext cx="6127750" cy="223838"/>
          </a:xfrm>
          <a:prstGeom prst="rect">
            <a:avLst/>
          </a:prstGeom>
        </p:spPr>
        <p:txBody>
          <a:bodyPr lIns="90000"/>
          <a:lstStyle>
            <a:lvl1pPr algn="l">
              <a:defRPr sz="900"/>
            </a:lvl1pPr>
          </a:lstStyle>
          <a:p>
            <a:pPr>
              <a:defRPr/>
            </a:pPr>
            <a:r>
              <a:rPr lang="de-DE"/>
              <a:t>Alles Wichtige für das Jahr 2023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38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8694" y="4771423"/>
            <a:ext cx="2895600" cy="2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de-DE" sz="1200" b="0" dirty="0">
                <a:solidFill>
                  <a:srgbClr val="929292"/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/>
              <a:t>Name der Präsentation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68141" y="4778468"/>
            <a:ext cx="2133600" cy="2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lang="de-DE" sz="1200" b="0" smtClean="0">
                <a:solidFill>
                  <a:srgbClr val="929292"/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/>
              <a:t>Seite </a:t>
            </a:r>
            <a:fld id="{FABFEC5B-E6E9-CD4D-9878-9874A9CF1414}" type="slidenum">
              <a:rPr lang="de-DE" smtClean="0"/>
              <a:pPr>
                <a:spcBef>
                  <a:spcPct val="20000"/>
                </a:spcBef>
                <a:buFont typeface="Arial" charset="0"/>
                <a:buNone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70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über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5616" y="288133"/>
            <a:ext cx="7413625" cy="40420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41680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692945"/>
            <a:ext cx="7416800" cy="25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407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145925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in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359963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4"/>
          </p:nvPr>
        </p:nvSpPr>
        <p:spPr>
          <a:xfrm>
            <a:off x="4270500" y="1275875"/>
            <a:ext cx="3599630" cy="3304698"/>
          </a:xfrm>
          <a:prstGeom prst="rect">
            <a:avLst/>
          </a:prstGeom>
        </p:spPr>
        <p:txBody>
          <a:bodyPr/>
          <a:lstStyle>
            <a:lvl1pPr marL="177800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34988" indent="-1778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3288" indent="-188913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58888" indent="-18097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692945"/>
            <a:ext cx="7416800" cy="258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407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701854"/>
      </p:ext>
    </p:extLst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5" y="2558306"/>
            <a:ext cx="7417569" cy="1021556"/>
          </a:xfrm>
        </p:spPr>
        <p:txBody>
          <a:bodyPr/>
          <a:lstStyle>
            <a:lvl1pPr algn="l">
              <a:defRPr sz="3800" b="1" cap="none" baseline="0">
                <a:latin typeface="Verdana" panose="020B0604030504040204" pitchFamily="34" charset="0"/>
              </a:defRPr>
            </a:lvl1pPr>
          </a:lstStyle>
          <a:p>
            <a:r>
              <a:rPr lang="de-DE" dirty="0"/>
              <a:t>Headline Kapitelfolie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7545" y="1433165"/>
            <a:ext cx="7417569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Kapitelfolie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218837"/>
      </p:ext>
    </p:extLst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A768A09-B552-41C7-9803-8A42ED126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0000"/>
            <a:ext cx="7886700" cy="675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75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Jahresarbeitsentgeltgrenze:</a:t>
            </a:r>
            <a:br>
              <a:rPr lang="de-DE" dirty="0"/>
            </a:br>
            <a:r>
              <a:rPr lang="de-DE" dirty="0"/>
              <a:t>Grundsätzliche Hinweise aktualisiert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05BB569-6AD2-47AC-A021-F02CD413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000"/>
            <a:ext cx="7886700" cy="3510000"/>
          </a:xfrm>
        </p:spPr>
        <p:txBody>
          <a:bodyPr/>
          <a:lstStyle>
            <a:lvl1pPr marL="1714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84C7AD7-D284-4FB6-A4B3-613F79BB400A}"/>
              </a:ext>
            </a:extLst>
          </p:cNvPr>
          <p:cNvSpPr txBox="1"/>
          <p:nvPr userDrawn="1"/>
        </p:nvSpPr>
        <p:spPr>
          <a:xfrm>
            <a:off x="0" y="0"/>
            <a:ext cx="2025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AE50ECB-6D65-48FF-B9D4-7383DAD30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Alles Wichtige für das Jahr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38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52426" y="1103047"/>
            <a:ext cx="8325356" cy="3394472"/>
          </a:xfrm>
          <a:ln w="25400">
            <a:solidFill>
              <a:schemeClr val="accent1"/>
            </a:solidFill>
          </a:ln>
        </p:spPr>
        <p:txBody>
          <a:bodyPr anchor="t"/>
          <a:lstStyle>
            <a:lvl1pPr marL="0" marR="0" indent="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00025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Tx/>
              <a:buFont typeface="Wingdings 2" pitchFamily="18" charset="2"/>
              <a:buChar char="¡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00050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 2" pitchFamily="18" charset="2"/>
              <a:buChar char="¡"/>
              <a:tabLst/>
              <a:defRPr sz="135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52450" marR="0" indent="-15121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33425" marR="0" indent="-17978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0"/>
            <a:endParaRPr lang="de-DE" dirty="0"/>
          </a:p>
        </p:txBody>
      </p:sp>
      <p:sp>
        <p:nvSpPr>
          <p:cNvPr id="11" name="Rechteck 8">
            <a:extLst>
              <a:ext uri="{FF2B5EF4-FFF2-40B4-BE49-F238E27FC236}">
                <a16:creationId xmlns:a16="http://schemas.microsoft.com/office/drawing/2014/main" id="{45DA1BA3-A7C3-4CF4-B4F4-3E0938C082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99126" y="4718156"/>
            <a:ext cx="6786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357C5F4-0595-4678-8D23-255A0ED54AC9}" type="slidenum">
              <a:rPr lang="de-DE" altLang="de-DE" sz="900" b="1" smtClean="0">
                <a:solidFill>
                  <a:schemeClr val="tx1"/>
                </a:solidFill>
                <a:latin typeface="+mn-lt"/>
              </a:rPr>
              <a:t>‹Nr.›</a:t>
            </a:fld>
            <a:endParaRPr lang="de-DE" altLang="de-DE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CD9A3694-86E4-4292-B4AF-B9615A23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7" y="321470"/>
            <a:ext cx="7106205" cy="71437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B72DC989-C485-4651-9799-8D1B8C12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2426" y="4710112"/>
            <a:ext cx="6127750" cy="223838"/>
          </a:xfrm>
          <a:prstGeom prst="rect">
            <a:avLst/>
          </a:prstGeom>
        </p:spPr>
        <p:txBody>
          <a:bodyPr lIns="90000"/>
          <a:lstStyle>
            <a:lvl1pPr algn="l">
              <a:defRPr sz="900"/>
            </a:lvl1pPr>
          </a:lstStyle>
          <a:p>
            <a:pPr>
              <a:defRPr/>
            </a:pPr>
            <a:r>
              <a:rPr lang="de-DE"/>
              <a:t>Alles Wichtige für das Jahr 2024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folo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64B31BC-EEE1-423E-9E3F-9C52B5FC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6" y="1103047"/>
            <a:ext cx="8325356" cy="3394472"/>
          </a:xfrm>
          <a:ln w="2540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 sz="2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00025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>
                <a:schemeClr val="accent6">
                  <a:lumMod val="75000"/>
                </a:schemeClr>
              </a:buClr>
              <a:buSzTx/>
              <a:buFont typeface="Wingdings 2" pitchFamily="18" charset="2"/>
              <a:buChar char="¡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400050" marR="0" indent="-19883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 2" pitchFamily="18" charset="2"/>
              <a:buChar char="¡"/>
              <a:tabLst/>
              <a:defRPr sz="135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52450" marR="0" indent="-151210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33425" marR="0" indent="-179785" algn="l" defTabSz="6858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52F88A51-B49A-4E7F-A7E2-D4F263C0D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2426" y="4710112"/>
            <a:ext cx="6127750" cy="223838"/>
          </a:xfrm>
          <a:prstGeom prst="rect">
            <a:avLst/>
          </a:prstGeom>
        </p:spPr>
        <p:txBody>
          <a:bodyPr lIns="9000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Alles Wichtige für das Jahr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1232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8694" y="4771423"/>
            <a:ext cx="2895600" cy="2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de-DE" sz="1200" b="0" dirty="0">
                <a:solidFill>
                  <a:srgbClr val="929292"/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/>
              <a:t>Name der Präsentation</a:t>
            </a:r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568141" y="4778468"/>
            <a:ext cx="2133600" cy="2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lang="de-DE" sz="1200" b="0" smtClean="0">
                <a:solidFill>
                  <a:srgbClr val="929292"/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/>
              <a:t>Seite </a:t>
            </a:r>
            <a:fld id="{FABFEC5B-E6E9-CD4D-9878-9874A9CF1414}" type="slidenum">
              <a:rPr lang="de-DE" smtClean="0"/>
              <a:pPr>
                <a:spcBef>
                  <a:spcPct val="20000"/>
                </a:spcBef>
                <a:buFont typeface="Arial" charset="0"/>
                <a:buNone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33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930" y="0"/>
            <a:ext cx="9151929" cy="6333135"/>
          </a:xfrm>
          <a:prstGeom prst="rect">
            <a:avLst/>
          </a:prstGeom>
        </p:spPr>
      </p:pic>
      <p:pic>
        <p:nvPicPr>
          <p:cNvPr id="631818" name="Bild 8" descr="Bildschirmfoto 2015-05-15 um 16.23.55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>
            <a:fillRect/>
          </a:stretch>
        </p:blipFill>
        <p:spPr bwMode="auto">
          <a:xfrm>
            <a:off x="0" y="5026819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32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314" y="1597820"/>
            <a:ext cx="3671639" cy="1102519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de-DE" altLang="de-DE" noProof="0" dirty="0"/>
              <a:t>Titelformat durch Klicken bearbeiten</a:t>
            </a:r>
          </a:p>
        </p:txBody>
      </p:sp>
      <p:sp>
        <p:nvSpPr>
          <p:cNvPr id="6318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4666" y="2914650"/>
            <a:ext cx="3305175" cy="1314450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DE" alt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endParaRPr lang="de-DE" alt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884368" y="162000"/>
            <a:ext cx="1259632" cy="648000"/>
            <a:chOff x="7884368" y="162000"/>
            <a:chExt cx="1259632" cy="6480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8892480" y="162000"/>
              <a:ext cx="251520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62000"/>
              <a:ext cx="1123698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365461"/>
      </p:ext>
    </p:extLst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6" y="288133"/>
            <a:ext cx="7413625" cy="4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pic>
        <p:nvPicPr>
          <p:cNvPr id="585745" name="Bild 8" descr="Bildschirmfoto 2015-05-15 um 16.23.55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>
            <a:fillRect/>
          </a:stretch>
        </p:blipFill>
        <p:spPr bwMode="auto">
          <a:xfrm>
            <a:off x="0" y="5041107"/>
            <a:ext cx="91773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68" y="267494"/>
            <a:ext cx="719055" cy="449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74" r:id="rId3"/>
    <p:sldLayoutId id="2147483653" r:id="rId4"/>
    <p:sldLayoutId id="2147483677" r:id="rId5"/>
    <p:sldLayoutId id="2147483678" r:id="rId6"/>
    <p:sldLayoutId id="2147483679" r:id="rId7"/>
    <p:sldLayoutId id="2147483680" r:id="rId8"/>
  </p:sldLayoutIdLst>
  <p:transition advClick="0" advTm="6000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903288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36713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6" y="288133"/>
            <a:ext cx="7413625" cy="42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pic>
        <p:nvPicPr>
          <p:cNvPr id="585745" name="Bild 8" descr="Bildschirmfoto 2015-05-15 um 16.23.55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>
            <a:fillRect/>
          </a:stretch>
        </p:blipFill>
        <p:spPr bwMode="auto">
          <a:xfrm>
            <a:off x="0" y="5041107"/>
            <a:ext cx="91773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124200" y="4767739"/>
            <a:ext cx="2895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Alles Wichtige für das Jahr 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4767739"/>
            <a:ext cx="2133600" cy="272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E799682-1F0A-4BE5-A402-BB0EBC4D5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68" y="267494"/>
            <a:ext cx="719055" cy="4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ransition advClick="0" advTm="6000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Verdana" pitchFamily="34" charset="0"/>
          <a:cs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2pPr>
      <a:lvl3pPr marL="903288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36713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648000" y="180000"/>
            <a:ext cx="4140000" cy="14400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hkk Seminar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zum Jahreswechsel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4284931034"/>
      </p:ext>
    </p:extLst>
  </p:cSld>
  <p:clrMapOvr>
    <a:masterClrMapping/>
  </p:clrMapOvr>
  <p:transition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  <a:endParaRPr lang="de-DE" sz="2000" b="0" spc="8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895212-A87C-B099-251E-D6F5DD177D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3"/>
            <a:ext cx="7416800" cy="349186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900" b="1" spc="15" dirty="0"/>
              <a:t>Auswirkungen Minijobs 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900" b="1" spc="23" dirty="0">
                <a:solidFill>
                  <a:schemeClr val="bg2">
                    <a:lumMod val="10000"/>
                  </a:schemeClr>
                </a:solidFill>
              </a:rPr>
              <a:t>Dynamische Geringfügigkeitsgrenze</a:t>
            </a:r>
            <a:r>
              <a:rPr lang="de-DE" sz="1900" spc="23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900" spc="23" dirty="0"/>
              <a:t>entspricht einer wöchentlichen Arbeitszeit von</a:t>
            </a:r>
            <a:br>
              <a:rPr lang="de-DE" sz="1900" spc="23" dirty="0"/>
            </a:br>
            <a:r>
              <a:rPr lang="de-DE" sz="1900" spc="15" dirty="0"/>
              <a:t>10 Stunden zu Mindestlohnbedingungen (aufgerundet auf volle Euro):</a:t>
            </a:r>
          </a:p>
          <a:p>
            <a:pPr marL="204788" indent="-204788">
              <a:lnSpc>
                <a:spcPts val="1650"/>
              </a:lnSpc>
              <a:spcBef>
                <a:spcPts val="900"/>
              </a:spcBef>
            </a:pPr>
            <a:endParaRPr lang="de-DE" sz="1275" spc="15" dirty="0"/>
          </a:p>
          <a:p>
            <a:pPr marL="204788" indent="-204788">
              <a:lnSpc>
                <a:spcPts val="1650"/>
              </a:lnSpc>
              <a:spcBef>
                <a:spcPts val="900"/>
              </a:spcBef>
            </a:pPr>
            <a:endParaRPr lang="de-DE" sz="1275" spc="15" dirty="0"/>
          </a:p>
          <a:p>
            <a:pPr marL="204788" indent="-204788">
              <a:lnSpc>
                <a:spcPts val="1650"/>
              </a:lnSpc>
              <a:spcBef>
                <a:spcPts val="900"/>
              </a:spcBef>
            </a:pPr>
            <a:endParaRPr lang="de-DE" sz="1275" spc="15" dirty="0"/>
          </a:p>
          <a:p>
            <a:pPr marL="204788" indent="-204788">
              <a:lnSpc>
                <a:spcPts val="1650"/>
              </a:lnSpc>
              <a:spcBef>
                <a:spcPts val="900"/>
              </a:spcBef>
            </a:pPr>
            <a:endParaRPr lang="de-DE" sz="1275" spc="15" dirty="0"/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900" b="1" spc="8" dirty="0">
                <a:solidFill>
                  <a:schemeClr val="bg2">
                    <a:lumMod val="10000"/>
                  </a:schemeClr>
                </a:solidFill>
              </a:rPr>
              <a:t>538 EUR/Monat </a:t>
            </a:r>
            <a:r>
              <a:rPr lang="de-DE" sz="1900" spc="8" dirty="0"/>
              <a:t>dürfen also im Durchschnitt einer Jahresbetrachtung </a:t>
            </a:r>
            <a:r>
              <a:rPr lang="de-DE" sz="1900" b="1" spc="8" dirty="0">
                <a:solidFill>
                  <a:schemeClr val="bg2">
                    <a:lumMod val="10000"/>
                  </a:schemeClr>
                </a:solidFill>
              </a:rPr>
              <a:t>im Jahr 2024 </a:t>
            </a:r>
            <a:r>
              <a:rPr lang="de-DE" sz="1900" spc="8" dirty="0"/>
              <a:t>nicht überschritten werde</a:t>
            </a:r>
            <a:r>
              <a:rPr lang="de-DE" sz="1900" spc="15" dirty="0"/>
              <a:t>n (6.456 EUR/Jahr bei durchgehender Beschäftigung ≥ 12 Monate)</a:t>
            </a:r>
          </a:p>
          <a:p>
            <a:pPr marL="0" indent="0">
              <a:lnSpc>
                <a:spcPts val="1650"/>
              </a:lnSpc>
              <a:spcBef>
                <a:spcPts val="1800"/>
              </a:spcBef>
              <a:buNone/>
            </a:pPr>
            <a:r>
              <a:rPr lang="de-DE" sz="1900" b="1" spc="15" dirty="0">
                <a:solidFill>
                  <a:schemeClr val="tx2"/>
                </a:solidFill>
              </a:rPr>
              <a:t>WICHTIG:</a:t>
            </a:r>
            <a:r>
              <a:rPr lang="de-DE" sz="1900" b="1" spc="15" dirty="0"/>
              <a:t> </a:t>
            </a:r>
            <a:r>
              <a:rPr lang="de-DE" sz="1900" spc="15" dirty="0"/>
              <a:t>Wöchentliche Arbeitszeit ist aber nach wie vor kein Beurteilungskriterium!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endParaRPr lang="de-DE" sz="1275" b="1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29450CC-7AF7-AAC7-91D2-C1CA98A6D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ACBADA-FFDF-49B0-E6DF-714B36A53A8A}"/>
              </a:ext>
            </a:extLst>
          </p:cNvPr>
          <p:cNvGrpSpPr/>
          <p:nvPr/>
        </p:nvGrpSpPr>
        <p:grpSpPr>
          <a:xfrm>
            <a:off x="867982" y="2283718"/>
            <a:ext cx="6617462" cy="945024"/>
            <a:chOff x="2290269" y="4235590"/>
            <a:chExt cx="7259550" cy="103939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56E919-0F55-EF7E-DA85-8C46A7426075}"/>
                </a:ext>
              </a:extLst>
            </p:cNvPr>
            <p:cNvSpPr/>
            <p:nvPr/>
          </p:nvSpPr>
          <p:spPr>
            <a:xfrm>
              <a:off x="2290269" y="4235590"/>
              <a:ext cx="1039394" cy="1039394"/>
            </a:xfrm>
            <a:custGeom>
              <a:avLst/>
              <a:gdLst>
                <a:gd name="connsiteX0" fmla="*/ 0 w 1039394"/>
                <a:gd name="connsiteY0" fmla="*/ 519697 h 1039394"/>
                <a:gd name="connsiteX1" fmla="*/ 519697 w 1039394"/>
                <a:gd name="connsiteY1" fmla="*/ 0 h 1039394"/>
                <a:gd name="connsiteX2" fmla="*/ 1039394 w 1039394"/>
                <a:gd name="connsiteY2" fmla="*/ 519697 h 1039394"/>
                <a:gd name="connsiteX3" fmla="*/ 519697 w 1039394"/>
                <a:gd name="connsiteY3" fmla="*/ 1039394 h 1039394"/>
                <a:gd name="connsiteX4" fmla="*/ 0 w 1039394"/>
                <a:gd name="connsiteY4" fmla="*/ 519697 h 10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94" h="1039394">
                  <a:moveTo>
                    <a:pt x="0" y="519697"/>
                  </a:moveTo>
                  <a:cubicBezTo>
                    <a:pt x="0" y="232676"/>
                    <a:pt x="232676" y="0"/>
                    <a:pt x="519697" y="0"/>
                  </a:cubicBezTo>
                  <a:cubicBezTo>
                    <a:pt x="806718" y="0"/>
                    <a:pt x="1039394" y="232676"/>
                    <a:pt x="1039394" y="519697"/>
                  </a:cubicBezTo>
                  <a:cubicBezTo>
                    <a:pt x="1039394" y="806718"/>
                    <a:pt x="806718" y="1039394"/>
                    <a:pt x="519697" y="1039394"/>
                  </a:cubicBezTo>
                  <a:cubicBezTo>
                    <a:pt x="232676" y="1039394"/>
                    <a:pt x="0" y="806718"/>
                    <a:pt x="0" y="5196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162" tIns="129402" rIns="114162" bIns="129402" numCol="1" spcCol="1270" anchor="ctr" anchorCtr="0">
              <a:noAutofit/>
            </a:bodyPr>
            <a:lstStyle/>
            <a:p>
              <a:pPr algn="ctr" defTabSz="533400">
                <a:lnSpc>
                  <a:spcPts val="1725"/>
                </a:lnSpc>
                <a:spcAft>
                  <a:spcPts val="0"/>
                </a:spcAft>
              </a:pPr>
              <a:r>
                <a:rPr lang="de-DE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12,41 EUR</a:t>
              </a: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D819D63-C37A-B393-5166-A3C6BFD16DF9}"/>
                </a:ext>
              </a:extLst>
            </p:cNvPr>
            <p:cNvSpPr/>
            <p:nvPr/>
          </p:nvSpPr>
          <p:spPr>
            <a:xfrm>
              <a:off x="3545234" y="4453863"/>
              <a:ext cx="602848" cy="602848"/>
            </a:xfrm>
            <a:custGeom>
              <a:avLst/>
              <a:gdLst>
                <a:gd name="connsiteX0" fmla="*/ 94659 w 602848"/>
                <a:gd name="connsiteY0" fmla="*/ 194919 h 602848"/>
                <a:gd name="connsiteX1" fmla="*/ 194919 w 602848"/>
                <a:gd name="connsiteY1" fmla="*/ 94659 h 602848"/>
                <a:gd name="connsiteX2" fmla="*/ 301424 w 602848"/>
                <a:gd name="connsiteY2" fmla="*/ 201163 h 602848"/>
                <a:gd name="connsiteX3" fmla="*/ 407929 w 602848"/>
                <a:gd name="connsiteY3" fmla="*/ 94659 h 602848"/>
                <a:gd name="connsiteX4" fmla="*/ 508189 w 602848"/>
                <a:gd name="connsiteY4" fmla="*/ 194919 h 602848"/>
                <a:gd name="connsiteX5" fmla="*/ 401685 w 602848"/>
                <a:gd name="connsiteY5" fmla="*/ 301424 h 602848"/>
                <a:gd name="connsiteX6" fmla="*/ 508189 w 602848"/>
                <a:gd name="connsiteY6" fmla="*/ 407929 h 602848"/>
                <a:gd name="connsiteX7" fmla="*/ 407929 w 602848"/>
                <a:gd name="connsiteY7" fmla="*/ 508189 h 602848"/>
                <a:gd name="connsiteX8" fmla="*/ 301424 w 602848"/>
                <a:gd name="connsiteY8" fmla="*/ 401685 h 602848"/>
                <a:gd name="connsiteX9" fmla="*/ 194919 w 602848"/>
                <a:gd name="connsiteY9" fmla="*/ 508189 h 602848"/>
                <a:gd name="connsiteX10" fmla="*/ 94659 w 602848"/>
                <a:gd name="connsiteY10" fmla="*/ 407929 h 602848"/>
                <a:gd name="connsiteX11" fmla="*/ 201163 w 602848"/>
                <a:gd name="connsiteY11" fmla="*/ 301424 h 602848"/>
                <a:gd name="connsiteX12" fmla="*/ 94659 w 602848"/>
                <a:gd name="connsiteY12" fmla="*/ 194919 h 60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2848" h="602848">
                  <a:moveTo>
                    <a:pt x="94659" y="194919"/>
                  </a:moveTo>
                  <a:lnTo>
                    <a:pt x="194919" y="94659"/>
                  </a:lnTo>
                  <a:lnTo>
                    <a:pt x="301424" y="201163"/>
                  </a:lnTo>
                  <a:lnTo>
                    <a:pt x="407929" y="94659"/>
                  </a:lnTo>
                  <a:lnTo>
                    <a:pt x="508189" y="194919"/>
                  </a:lnTo>
                  <a:lnTo>
                    <a:pt x="401685" y="301424"/>
                  </a:lnTo>
                  <a:lnTo>
                    <a:pt x="508189" y="407929"/>
                  </a:lnTo>
                  <a:lnTo>
                    <a:pt x="407929" y="508189"/>
                  </a:lnTo>
                  <a:lnTo>
                    <a:pt x="301424" y="401685"/>
                  </a:lnTo>
                  <a:lnTo>
                    <a:pt x="194919" y="508189"/>
                  </a:lnTo>
                  <a:lnTo>
                    <a:pt x="94659" y="407929"/>
                  </a:lnTo>
                  <a:lnTo>
                    <a:pt x="201163" y="301424"/>
                  </a:lnTo>
                  <a:lnTo>
                    <a:pt x="94659" y="19491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994" tIns="70994" rIns="70994" bIns="7099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endParaRPr lang="de-DE" sz="975" dirty="0">
                <a:solidFill>
                  <a:schemeClr val="tx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9673E3D-84CB-5A51-06C3-6A8E7AD62E72}"/>
                </a:ext>
              </a:extLst>
            </p:cNvPr>
            <p:cNvSpPr/>
            <p:nvPr/>
          </p:nvSpPr>
          <p:spPr>
            <a:xfrm>
              <a:off x="4363654" y="4235590"/>
              <a:ext cx="1039394" cy="1039394"/>
            </a:xfrm>
            <a:custGeom>
              <a:avLst/>
              <a:gdLst>
                <a:gd name="connsiteX0" fmla="*/ 0 w 1039394"/>
                <a:gd name="connsiteY0" fmla="*/ 519697 h 1039394"/>
                <a:gd name="connsiteX1" fmla="*/ 519697 w 1039394"/>
                <a:gd name="connsiteY1" fmla="*/ 0 h 1039394"/>
                <a:gd name="connsiteX2" fmla="*/ 1039394 w 1039394"/>
                <a:gd name="connsiteY2" fmla="*/ 519697 h 1039394"/>
                <a:gd name="connsiteX3" fmla="*/ 519697 w 1039394"/>
                <a:gd name="connsiteY3" fmla="*/ 1039394 h 1039394"/>
                <a:gd name="connsiteX4" fmla="*/ 0 w 1039394"/>
                <a:gd name="connsiteY4" fmla="*/ 519697 h 10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94" h="1039394">
                  <a:moveTo>
                    <a:pt x="0" y="519697"/>
                  </a:moveTo>
                  <a:cubicBezTo>
                    <a:pt x="0" y="232676"/>
                    <a:pt x="232676" y="0"/>
                    <a:pt x="519697" y="0"/>
                  </a:cubicBezTo>
                  <a:cubicBezTo>
                    <a:pt x="806718" y="0"/>
                    <a:pt x="1039394" y="232676"/>
                    <a:pt x="1039394" y="519697"/>
                  </a:cubicBezTo>
                  <a:cubicBezTo>
                    <a:pt x="1039394" y="806718"/>
                    <a:pt x="806718" y="1039394"/>
                    <a:pt x="519697" y="1039394"/>
                  </a:cubicBezTo>
                  <a:cubicBezTo>
                    <a:pt x="232676" y="1039394"/>
                    <a:pt x="0" y="806718"/>
                    <a:pt x="0" y="519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162" tIns="129402" rIns="114162" bIns="129402" numCol="1" spcCol="1270" anchor="ctr" anchorCtr="0">
              <a:noAutofit/>
            </a:bodyPr>
            <a:lstStyle/>
            <a:p>
              <a:pPr algn="ctr" defTabSz="533400">
                <a:lnSpc>
                  <a:spcPts val="1725"/>
                </a:lnSpc>
                <a:spcAft>
                  <a:spcPts val="0"/>
                </a:spcAft>
              </a:pPr>
              <a:r>
                <a:rPr lang="de-DE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130 Stunden</a:t>
              </a: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0E76EB2-FFDF-57EC-F02B-1FA39B005807}"/>
                </a:ext>
              </a:extLst>
            </p:cNvPr>
            <p:cNvSpPr/>
            <p:nvPr/>
          </p:nvSpPr>
          <p:spPr>
            <a:xfrm>
              <a:off x="5617926" y="4453863"/>
              <a:ext cx="602848" cy="602848"/>
            </a:xfrm>
            <a:custGeom>
              <a:avLst/>
              <a:gdLst>
                <a:gd name="connsiteX0" fmla="*/ 301424 w 602848"/>
                <a:gd name="connsiteY0" fmla="*/ 71076 h 602848"/>
                <a:gd name="connsiteX1" fmla="*/ 372319 w 602848"/>
                <a:gd name="connsiteY1" fmla="*/ 141971 h 602848"/>
                <a:gd name="connsiteX2" fmla="*/ 301424 w 602848"/>
                <a:gd name="connsiteY2" fmla="*/ 212866 h 602848"/>
                <a:gd name="connsiteX3" fmla="*/ 230529 w 602848"/>
                <a:gd name="connsiteY3" fmla="*/ 141971 h 602848"/>
                <a:gd name="connsiteX4" fmla="*/ 301424 w 602848"/>
                <a:gd name="connsiteY4" fmla="*/ 71076 h 602848"/>
                <a:gd name="connsiteX5" fmla="*/ 301424 w 602848"/>
                <a:gd name="connsiteY5" fmla="*/ 531772 h 602848"/>
                <a:gd name="connsiteX6" fmla="*/ 230529 w 602848"/>
                <a:gd name="connsiteY6" fmla="*/ 460877 h 602848"/>
                <a:gd name="connsiteX7" fmla="*/ 301424 w 602848"/>
                <a:gd name="connsiteY7" fmla="*/ 389982 h 602848"/>
                <a:gd name="connsiteX8" fmla="*/ 372319 w 602848"/>
                <a:gd name="connsiteY8" fmla="*/ 460877 h 602848"/>
                <a:gd name="connsiteX9" fmla="*/ 301424 w 602848"/>
                <a:gd name="connsiteY9" fmla="*/ 531772 h 602848"/>
                <a:gd name="connsiteX10" fmla="*/ 79908 w 602848"/>
                <a:gd name="connsiteY10" fmla="*/ 230529 h 602848"/>
                <a:gd name="connsiteX11" fmla="*/ 522940 w 602848"/>
                <a:gd name="connsiteY11" fmla="*/ 230529 h 602848"/>
                <a:gd name="connsiteX12" fmla="*/ 522940 w 602848"/>
                <a:gd name="connsiteY12" fmla="*/ 372319 h 602848"/>
                <a:gd name="connsiteX13" fmla="*/ 79908 w 602848"/>
                <a:gd name="connsiteY13" fmla="*/ 372319 h 602848"/>
                <a:gd name="connsiteX14" fmla="*/ 79908 w 602848"/>
                <a:gd name="connsiteY14" fmla="*/ 230529 h 60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848" h="602848">
                  <a:moveTo>
                    <a:pt x="301424" y="71076"/>
                  </a:moveTo>
                  <a:cubicBezTo>
                    <a:pt x="340578" y="71076"/>
                    <a:pt x="372319" y="102817"/>
                    <a:pt x="372319" y="141971"/>
                  </a:cubicBezTo>
                  <a:cubicBezTo>
                    <a:pt x="372319" y="181125"/>
                    <a:pt x="340578" y="212866"/>
                    <a:pt x="301424" y="212866"/>
                  </a:cubicBezTo>
                  <a:cubicBezTo>
                    <a:pt x="262270" y="212866"/>
                    <a:pt x="230529" y="181125"/>
                    <a:pt x="230529" y="141971"/>
                  </a:cubicBezTo>
                  <a:cubicBezTo>
                    <a:pt x="230529" y="102817"/>
                    <a:pt x="262270" y="71076"/>
                    <a:pt x="301424" y="71076"/>
                  </a:cubicBezTo>
                  <a:close/>
                  <a:moveTo>
                    <a:pt x="301424" y="531772"/>
                  </a:moveTo>
                  <a:cubicBezTo>
                    <a:pt x="262270" y="531772"/>
                    <a:pt x="230529" y="500031"/>
                    <a:pt x="230529" y="460877"/>
                  </a:cubicBezTo>
                  <a:cubicBezTo>
                    <a:pt x="230529" y="421723"/>
                    <a:pt x="262270" y="389982"/>
                    <a:pt x="301424" y="389982"/>
                  </a:cubicBezTo>
                  <a:cubicBezTo>
                    <a:pt x="340578" y="389982"/>
                    <a:pt x="372319" y="421723"/>
                    <a:pt x="372319" y="460877"/>
                  </a:cubicBezTo>
                  <a:cubicBezTo>
                    <a:pt x="372319" y="500031"/>
                    <a:pt x="340578" y="531772"/>
                    <a:pt x="301424" y="531772"/>
                  </a:cubicBezTo>
                  <a:close/>
                  <a:moveTo>
                    <a:pt x="79908" y="230529"/>
                  </a:moveTo>
                  <a:lnTo>
                    <a:pt x="522940" y="230529"/>
                  </a:lnTo>
                  <a:lnTo>
                    <a:pt x="522940" y="372319"/>
                  </a:lnTo>
                  <a:lnTo>
                    <a:pt x="79908" y="372319"/>
                  </a:lnTo>
                  <a:lnTo>
                    <a:pt x="79908" y="230529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931" tIns="172897" rIns="59931" bIns="172897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>
                <a:solidFill>
                  <a:schemeClr val="tx1"/>
                </a:solidFill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5D1EFE6-0074-1BC8-5CBB-F2942131C97B}"/>
                </a:ext>
              </a:extLst>
            </p:cNvPr>
            <p:cNvSpPr/>
            <p:nvPr/>
          </p:nvSpPr>
          <p:spPr>
            <a:xfrm>
              <a:off x="6437040" y="4235590"/>
              <a:ext cx="1039394" cy="1039394"/>
            </a:xfrm>
            <a:custGeom>
              <a:avLst/>
              <a:gdLst>
                <a:gd name="connsiteX0" fmla="*/ 0 w 1039394"/>
                <a:gd name="connsiteY0" fmla="*/ 519697 h 1039394"/>
                <a:gd name="connsiteX1" fmla="*/ 519697 w 1039394"/>
                <a:gd name="connsiteY1" fmla="*/ 0 h 1039394"/>
                <a:gd name="connsiteX2" fmla="*/ 1039394 w 1039394"/>
                <a:gd name="connsiteY2" fmla="*/ 519697 h 1039394"/>
                <a:gd name="connsiteX3" fmla="*/ 519697 w 1039394"/>
                <a:gd name="connsiteY3" fmla="*/ 1039394 h 1039394"/>
                <a:gd name="connsiteX4" fmla="*/ 0 w 1039394"/>
                <a:gd name="connsiteY4" fmla="*/ 519697 h 10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94" h="1039394">
                  <a:moveTo>
                    <a:pt x="0" y="519697"/>
                  </a:moveTo>
                  <a:cubicBezTo>
                    <a:pt x="0" y="232676"/>
                    <a:pt x="232676" y="0"/>
                    <a:pt x="519697" y="0"/>
                  </a:cubicBezTo>
                  <a:cubicBezTo>
                    <a:pt x="806718" y="0"/>
                    <a:pt x="1039394" y="232676"/>
                    <a:pt x="1039394" y="519697"/>
                  </a:cubicBezTo>
                  <a:cubicBezTo>
                    <a:pt x="1039394" y="806718"/>
                    <a:pt x="806718" y="1039394"/>
                    <a:pt x="519697" y="1039394"/>
                  </a:cubicBezTo>
                  <a:cubicBezTo>
                    <a:pt x="232676" y="1039394"/>
                    <a:pt x="0" y="806718"/>
                    <a:pt x="0" y="519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162" tIns="129402" rIns="114162" bIns="129402" numCol="1" spcCol="1270" anchor="ctr" anchorCtr="0">
              <a:noAutofit/>
            </a:bodyPr>
            <a:lstStyle/>
            <a:p>
              <a:pPr algn="ctr" defTabSz="533400">
                <a:lnSpc>
                  <a:spcPts val="1725"/>
                </a:lnSpc>
                <a:spcAft>
                  <a:spcPts val="0"/>
                </a:spcAft>
              </a:pPr>
              <a:r>
                <a:rPr lang="de-DE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 defTabSz="533400">
                <a:lnSpc>
                  <a:spcPts val="1725"/>
                </a:lnSpc>
                <a:spcAft>
                  <a:spcPts val="0"/>
                </a:spcAft>
              </a:pPr>
              <a:r>
                <a:rPr lang="de-DE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Monate</a:t>
              </a: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1947823-56A5-A206-3A72-F5DFF325435B}"/>
                </a:ext>
              </a:extLst>
            </p:cNvPr>
            <p:cNvSpPr/>
            <p:nvPr/>
          </p:nvSpPr>
          <p:spPr>
            <a:xfrm>
              <a:off x="7692005" y="4453863"/>
              <a:ext cx="602848" cy="602848"/>
            </a:xfrm>
            <a:custGeom>
              <a:avLst/>
              <a:gdLst>
                <a:gd name="connsiteX0" fmla="*/ 79908 w 602848"/>
                <a:gd name="connsiteY0" fmla="*/ 124187 h 602848"/>
                <a:gd name="connsiteX1" fmla="*/ 522940 w 602848"/>
                <a:gd name="connsiteY1" fmla="*/ 124187 h 602848"/>
                <a:gd name="connsiteX2" fmla="*/ 522940 w 602848"/>
                <a:gd name="connsiteY2" fmla="*/ 265977 h 602848"/>
                <a:gd name="connsiteX3" fmla="*/ 79908 w 602848"/>
                <a:gd name="connsiteY3" fmla="*/ 265977 h 602848"/>
                <a:gd name="connsiteX4" fmla="*/ 79908 w 602848"/>
                <a:gd name="connsiteY4" fmla="*/ 124187 h 602848"/>
                <a:gd name="connsiteX5" fmla="*/ 79908 w 602848"/>
                <a:gd name="connsiteY5" fmla="*/ 336871 h 602848"/>
                <a:gd name="connsiteX6" fmla="*/ 522940 w 602848"/>
                <a:gd name="connsiteY6" fmla="*/ 336871 h 602848"/>
                <a:gd name="connsiteX7" fmla="*/ 522940 w 602848"/>
                <a:gd name="connsiteY7" fmla="*/ 478661 h 602848"/>
                <a:gd name="connsiteX8" fmla="*/ 79908 w 602848"/>
                <a:gd name="connsiteY8" fmla="*/ 478661 h 602848"/>
                <a:gd name="connsiteX9" fmla="*/ 79908 w 602848"/>
                <a:gd name="connsiteY9" fmla="*/ 336871 h 60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848" h="602848">
                  <a:moveTo>
                    <a:pt x="79908" y="124187"/>
                  </a:moveTo>
                  <a:lnTo>
                    <a:pt x="522940" y="124187"/>
                  </a:lnTo>
                  <a:lnTo>
                    <a:pt x="522940" y="265977"/>
                  </a:lnTo>
                  <a:lnTo>
                    <a:pt x="79908" y="265977"/>
                  </a:lnTo>
                  <a:lnTo>
                    <a:pt x="79908" y="124187"/>
                  </a:lnTo>
                  <a:close/>
                  <a:moveTo>
                    <a:pt x="79908" y="336871"/>
                  </a:moveTo>
                  <a:lnTo>
                    <a:pt x="522940" y="336871"/>
                  </a:lnTo>
                  <a:lnTo>
                    <a:pt x="522940" y="478661"/>
                  </a:lnTo>
                  <a:lnTo>
                    <a:pt x="79908" y="478661"/>
                  </a:lnTo>
                  <a:lnTo>
                    <a:pt x="79908" y="336871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931" tIns="93140" rIns="59931" bIns="93140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endParaRPr lang="de-DE" sz="975">
                <a:solidFill>
                  <a:schemeClr val="tx1"/>
                </a:solidFill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5B3DF5EA-6487-7337-46C7-D518F108C0CE}"/>
                </a:ext>
              </a:extLst>
            </p:cNvPr>
            <p:cNvSpPr/>
            <p:nvPr/>
          </p:nvSpPr>
          <p:spPr>
            <a:xfrm>
              <a:off x="8510425" y="4235590"/>
              <a:ext cx="1039394" cy="1039394"/>
            </a:xfrm>
            <a:custGeom>
              <a:avLst/>
              <a:gdLst>
                <a:gd name="connsiteX0" fmla="*/ 0 w 1039394"/>
                <a:gd name="connsiteY0" fmla="*/ 519697 h 1039394"/>
                <a:gd name="connsiteX1" fmla="*/ 519697 w 1039394"/>
                <a:gd name="connsiteY1" fmla="*/ 0 h 1039394"/>
                <a:gd name="connsiteX2" fmla="*/ 1039394 w 1039394"/>
                <a:gd name="connsiteY2" fmla="*/ 519697 h 1039394"/>
                <a:gd name="connsiteX3" fmla="*/ 519697 w 1039394"/>
                <a:gd name="connsiteY3" fmla="*/ 1039394 h 1039394"/>
                <a:gd name="connsiteX4" fmla="*/ 0 w 1039394"/>
                <a:gd name="connsiteY4" fmla="*/ 519697 h 10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94" h="1039394">
                  <a:moveTo>
                    <a:pt x="0" y="519697"/>
                  </a:moveTo>
                  <a:cubicBezTo>
                    <a:pt x="0" y="232676"/>
                    <a:pt x="232676" y="0"/>
                    <a:pt x="519697" y="0"/>
                  </a:cubicBezTo>
                  <a:cubicBezTo>
                    <a:pt x="806718" y="0"/>
                    <a:pt x="1039394" y="232676"/>
                    <a:pt x="1039394" y="519697"/>
                  </a:cubicBezTo>
                  <a:cubicBezTo>
                    <a:pt x="1039394" y="806718"/>
                    <a:pt x="806718" y="1039394"/>
                    <a:pt x="519697" y="1039394"/>
                  </a:cubicBezTo>
                  <a:cubicBezTo>
                    <a:pt x="232676" y="1039394"/>
                    <a:pt x="0" y="806718"/>
                    <a:pt x="0" y="51969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162" tIns="129402" rIns="114162" bIns="129402" numCol="1" spcCol="1270" anchor="ctr" anchorCtr="0">
              <a:noAutofit/>
            </a:bodyPr>
            <a:lstStyle/>
            <a:p>
              <a:pPr algn="ctr" defTabSz="533400">
                <a:lnSpc>
                  <a:spcPts val="1725"/>
                </a:lnSpc>
                <a:spcAft>
                  <a:spcPts val="0"/>
                </a:spcAft>
              </a:pPr>
              <a:r>
                <a:rPr lang="de-DE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538,00 EUR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F9451E-69E2-D5BA-BEEC-A6CA45D245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02198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  <a:endParaRPr lang="de-DE" sz="2000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00" b="1" spc="15" dirty="0"/>
              <a:t>Auswirkungen </a:t>
            </a:r>
            <a:r>
              <a:rPr lang="de-DE" sz="1200" b="1" spc="15" dirty="0" err="1"/>
              <a:t>Midijobs</a:t>
            </a:r>
            <a:endParaRPr lang="de-DE" altLang="de-DE" sz="1200" spc="15" dirty="0"/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23" dirty="0">
                <a:solidFill>
                  <a:schemeClr val="bg2">
                    <a:lumMod val="10000"/>
                  </a:schemeClr>
                </a:solidFill>
              </a:rPr>
              <a:t>Regelmäßiges Arbeitsentgelt </a:t>
            </a:r>
            <a:r>
              <a:rPr lang="de-DE" altLang="de-DE" sz="1275" spc="23" dirty="0"/>
              <a:t>(Ermittlung analog Geringfügigkeit) liegt </a:t>
            </a:r>
            <a:r>
              <a:rPr lang="de-DE" altLang="de-DE" sz="1275" b="1" spc="23" dirty="0">
                <a:solidFill>
                  <a:schemeClr val="bg2">
                    <a:lumMod val="10000"/>
                  </a:schemeClr>
                </a:solidFill>
              </a:rPr>
              <a:t>im Jahr 2024 </a:t>
            </a:r>
            <a:r>
              <a:rPr lang="de-DE" altLang="de-DE" sz="1275" spc="15" dirty="0"/>
              <a:t>aufgrund der Anhebung des gesetzlichen Mindestlohns im Übergangsbereich:</a:t>
            </a:r>
          </a:p>
          <a:p>
            <a:pPr>
              <a:lnSpc>
                <a:spcPts val="1650"/>
              </a:lnSpc>
              <a:spcBef>
                <a:spcPts val="450"/>
              </a:spcBef>
            </a:pPr>
            <a:endParaRPr lang="de-DE" sz="1275" b="1" spc="1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50"/>
              </a:lnSpc>
              <a:spcBef>
                <a:spcPts val="450"/>
              </a:spcBef>
            </a:pPr>
            <a:endParaRPr lang="de-DE" sz="1275" b="1" spc="1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50"/>
              </a:lnSpc>
              <a:spcBef>
                <a:spcPts val="450"/>
              </a:spcBef>
            </a:pPr>
            <a:endParaRPr lang="de-DE" sz="1275" b="1" spc="1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50"/>
              </a:lnSpc>
              <a:spcBef>
                <a:spcPts val="450"/>
              </a:spcBef>
            </a:pPr>
            <a:endParaRPr lang="de-DE" sz="1275" b="1" spc="1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650"/>
              </a:lnSpc>
              <a:spcBef>
                <a:spcPts val="450"/>
              </a:spcBef>
            </a:pPr>
            <a:endParaRPr lang="de-DE" sz="1275" b="1" spc="1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75" b="1" spc="15" dirty="0">
                <a:solidFill>
                  <a:schemeClr val="tx2"/>
                </a:solidFill>
              </a:rPr>
              <a:t>HINWEIS:</a:t>
            </a:r>
            <a:r>
              <a:rPr lang="de-DE" sz="1275" b="1" spc="15" dirty="0">
                <a:solidFill>
                  <a:srgbClr val="D50054"/>
                </a:solidFill>
              </a:rPr>
              <a:t> </a:t>
            </a:r>
            <a:r>
              <a:rPr lang="de-DE" sz="1275" spc="8" dirty="0"/>
              <a:t>Obere Entgeltgrenze seit 1. Januar 2023 dauerhaft </a:t>
            </a:r>
            <a:r>
              <a:rPr lang="de-DE" sz="1275" b="1" spc="8" dirty="0"/>
              <a:t>2.000 EUR </a:t>
            </a:r>
            <a:br>
              <a:rPr lang="de-DE" sz="1275" b="1" spc="8" dirty="0"/>
            </a:br>
            <a:r>
              <a:rPr lang="de-DE" sz="1275" spc="8" dirty="0"/>
              <a:t>(statt 1.600 EUR)</a:t>
            </a:r>
            <a:endParaRPr lang="de-DE" sz="1275" b="1" spc="8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CDC80B-94F7-B6D3-C574-B353C4F65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A7A806D-D713-52EC-B160-71AC66AE1A6B}"/>
              </a:ext>
            </a:extLst>
          </p:cNvPr>
          <p:cNvGrpSpPr/>
          <p:nvPr/>
        </p:nvGrpSpPr>
        <p:grpSpPr>
          <a:xfrm>
            <a:off x="755576" y="2283718"/>
            <a:ext cx="6617462" cy="945024"/>
            <a:chOff x="1260000" y="3420000"/>
            <a:chExt cx="8823283" cy="1260032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E91A816A-D5C1-50B2-17BF-79AD42690AF2}"/>
                </a:ext>
              </a:extLst>
            </p:cNvPr>
            <p:cNvGrpSpPr/>
            <p:nvPr/>
          </p:nvGrpSpPr>
          <p:grpSpPr>
            <a:xfrm>
              <a:off x="1260000" y="3420000"/>
              <a:ext cx="8823283" cy="1260032"/>
              <a:chOff x="2290269" y="4235590"/>
              <a:chExt cx="7259550" cy="1039394"/>
            </a:xfrm>
          </p:grpSpPr>
          <p:sp>
            <p:nvSpPr>
              <p:cNvPr id="3" name="Freihandform: Form 2">
                <a:extLst>
                  <a:ext uri="{FF2B5EF4-FFF2-40B4-BE49-F238E27FC236}">
                    <a16:creationId xmlns:a16="http://schemas.microsoft.com/office/drawing/2014/main" id="{2CA43D76-5769-780F-29D1-C94E53D8FD53}"/>
                  </a:ext>
                </a:extLst>
              </p:cNvPr>
              <p:cNvSpPr/>
              <p:nvPr/>
            </p:nvSpPr>
            <p:spPr>
              <a:xfrm>
                <a:off x="2290269" y="4235590"/>
                <a:ext cx="1039394" cy="1039394"/>
              </a:xfrm>
              <a:custGeom>
                <a:avLst/>
                <a:gdLst>
                  <a:gd name="connsiteX0" fmla="*/ 0 w 1039394"/>
                  <a:gd name="connsiteY0" fmla="*/ 519697 h 1039394"/>
                  <a:gd name="connsiteX1" fmla="*/ 519697 w 1039394"/>
                  <a:gd name="connsiteY1" fmla="*/ 0 h 1039394"/>
                  <a:gd name="connsiteX2" fmla="*/ 1039394 w 1039394"/>
                  <a:gd name="connsiteY2" fmla="*/ 519697 h 1039394"/>
                  <a:gd name="connsiteX3" fmla="*/ 519697 w 1039394"/>
                  <a:gd name="connsiteY3" fmla="*/ 1039394 h 1039394"/>
                  <a:gd name="connsiteX4" fmla="*/ 0 w 1039394"/>
                  <a:gd name="connsiteY4" fmla="*/ 519697 h 103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394" h="1039394">
                    <a:moveTo>
                      <a:pt x="0" y="519697"/>
                    </a:moveTo>
                    <a:cubicBezTo>
                      <a:pt x="0" y="232676"/>
                      <a:pt x="232676" y="0"/>
                      <a:pt x="519697" y="0"/>
                    </a:cubicBezTo>
                    <a:cubicBezTo>
                      <a:pt x="806718" y="0"/>
                      <a:pt x="1039394" y="232676"/>
                      <a:pt x="1039394" y="519697"/>
                    </a:cubicBezTo>
                    <a:cubicBezTo>
                      <a:pt x="1039394" y="806718"/>
                      <a:pt x="806718" y="1039394"/>
                      <a:pt x="519697" y="1039394"/>
                    </a:cubicBezTo>
                    <a:cubicBezTo>
                      <a:pt x="232676" y="1039394"/>
                      <a:pt x="0" y="806718"/>
                      <a:pt x="0" y="51969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162" tIns="129402" rIns="114162" bIns="129402" numCol="1" spcCol="1270" anchor="ctr" anchorCtr="0">
                <a:noAutofit/>
              </a:bodyPr>
              <a:lstStyle/>
              <a:p>
                <a:pPr algn="ctr" defTabSz="533400">
                  <a:lnSpc>
                    <a:spcPts val="1725"/>
                  </a:lnSpc>
                  <a:spcAft>
                    <a:spcPts val="0"/>
                  </a:spcAft>
                </a:pPr>
                <a:r>
                  <a:rPr lang="de-DE" sz="12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538,01 EUR</a:t>
                </a:r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0FD747D0-04A1-27E0-2834-9A133D9D4359}"/>
                  </a:ext>
                </a:extLst>
              </p:cNvPr>
              <p:cNvSpPr/>
              <p:nvPr/>
            </p:nvSpPr>
            <p:spPr>
              <a:xfrm>
                <a:off x="8510425" y="4235590"/>
                <a:ext cx="1039394" cy="1039394"/>
              </a:xfrm>
              <a:custGeom>
                <a:avLst/>
                <a:gdLst>
                  <a:gd name="connsiteX0" fmla="*/ 0 w 1039394"/>
                  <a:gd name="connsiteY0" fmla="*/ 519697 h 1039394"/>
                  <a:gd name="connsiteX1" fmla="*/ 519697 w 1039394"/>
                  <a:gd name="connsiteY1" fmla="*/ 0 h 1039394"/>
                  <a:gd name="connsiteX2" fmla="*/ 1039394 w 1039394"/>
                  <a:gd name="connsiteY2" fmla="*/ 519697 h 1039394"/>
                  <a:gd name="connsiteX3" fmla="*/ 519697 w 1039394"/>
                  <a:gd name="connsiteY3" fmla="*/ 1039394 h 1039394"/>
                  <a:gd name="connsiteX4" fmla="*/ 0 w 1039394"/>
                  <a:gd name="connsiteY4" fmla="*/ 519697 h 1039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9394" h="1039394">
                    <a:moveTo>
                      <a:pt x="0" y="519697"/>
                    </a:moveTo>
                    <a:cubicBezTo>
                      <a:pt x="0" y="232676"/>
                      <a:pt x="232676" y="0"/>
                      <a:pt x="519697" y="0"/>
                    </a:cubicBezTo>
                    <a:cubicBezTo>
                      <a:pt x="806718" y="0"/>
                      <a:pt x="1039394" y="232676"/>
                      <a:pt x="1039394" y="519697"/>
                    </a:cubicBezTo>
                    <a:cubicBezTo>
                      <a:pt x="1039394" y="806718"/>
                      <a:pt x="806718" y="1039394"/>
                      <a:pt x="519697" y="1039394"/>
                    </a:cubicBezTo>
                    <a:cubicBezTo>
                      <a:pt x="232676" y="1039394"/>
                      <a:pt x="0" y="806718"/>
                      <a:pt x="0" y="51969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162" tIns="129402" rIns="114162" bIns="129402" numCol="1" spcCol="1270" anchor="ctr" anchorCtr="0">
                <a:noAutofit/>
              </a:bodyPr>
              <a:lstStyle/>
              <a:p>
                <a:pPr algn="ctr" defTabSz="533400">
                  <a:lnSpc>
                    <a:spcPts val="1725"/>
                  </a:lnSpc>
                  <a:spcAft>
                    <a:spcPts val="0"/>
                  </a:spcAft>
                </a:pPr>
                <a:r>
                  <a:rPr lang="de-DE" sz="127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2.000,00 EUR</a:t>
                </a:r>
              </a:p>
            </p:txBody>
          </p:sp>
        </p:grpSp>
        <p:sp>
          <p:nvSpPr>
            <p:cNvPr id="16" name="Pfeil: Chevron 15">
              <a:extLst>
                <a:ext uri="{FF2B5EF4-FFF2-40B4-BE49-F238E27FC236}">
                  <a16:creationId xmlns:a16="http://schemas.microsoft.com/office/drawing/2014/main" id="{2915FCCF-DC0E-B12A-4A7C-939E6C2986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6400" y="3686400"/>
              <a:ext cx="720000" cy="720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Pfeil: Chevron 16">
              <a:extLst>
                <a:ext uri="{FF2B5EF4-FFF2-40B4-BE49-F238E27FC236}">
                  <a16:creationId xmlns:a16="http://schemas.microsoft.com/office/drawing/2014/main" id="{2D4B3CB5-8BF5-D4A6-0B4B-7AA3DAC6C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6400" y="3686400"/>
              <a:ext cx="720000" cy="720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Pfeil: Chevron 17">
              <a:extLst>
                <a:ext uri="{FF2B5EF4-FFF2-40B4-BE49-F238E27FC236}">
                  <a16:creationId xmlns:a16="http://schemas.microsoft.com/office/drawing/2014/main" id="{9C870D4C-481C-67BC-431D-DA3F13575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6400" y="3686400"/>
              <a:ext cx="720000" cy="720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4843087E-D967-5405-BEDE-81B7A9D52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6400" y="3686400"/>
              <a:ext cx="720000" cy="720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Pfeil: Chevron 19">
              <a:extLst>
                <a:ext uri="{FF2B5EF4-FFF2-40B4-BE49-F238E27FC236}">
                  <a16:creationId xmlns:a16="http://schemas.microsoft.com/office/drawing/2014/main" id="{A0B81432-80DC-DEB4-7B9C-A2D5C26913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6400" y="3686400"/>
              <a:ext cx="720000" cy="720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24BA3A8-BF05-78D8-4226-548306F00F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07381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spc="8" dirty="0"/>
              <a:t>SOZIALVERSICHERUNG</a:t>
            </a:r>
            <a:endParaRPr lang="de-DE" sz="2000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575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8" dirty="0">
                <a:latin typeface="+mj-lt"/>
              </a:rPr>
              <a:t>Anpassung gesetzlicher Mindestlohn …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7042D-0D71-9E6D-C69F-313A99396C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39DFA-8EC7-1198-2B2E-DBEC5AEB04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6A869AB-51CF-3114-6DAA-460389E20627}"/>
              </a:ext>
            </a:extLst>
          </p:cNvPr>
          <p:cNvGrpSpPr/>
          <p:nvPr/>
        </p:nvGrpSpPr>
        <p:grpSpPr>
          <a:xfrm>
            <a:off x="675000" y="1755000"/>
            <a:ext cx="3240000" cy="2160000"/>
            <a:chOff x="900000" y="2340000"/>
            <a:chExt cx="4320000" cy="2880000"/>
          </a:xfrm>
        </p:grpSpPr>
        <p:sp>
          <p:nvSpPr>
            <p:cNvPr id="17" name="Pfeil: nach unten 16">
              <a:extLst>
                <a:ext uri="{FF2B5EF4-FFF2-40B4-BE49-F238E27FC236}">
                  <a16:creationId xmlns:a16="http://schemas.microsoft.com/office/drawing/2014/main" id="{5F300F0A-37A2-13EF-C47A-F1B8FC45595F}"/>
                </a:ext>
              </a:extLst>
            </p:cNvPr>
            <p:cNvSpPr/>
            <p:nvPr/>
          </p:nvSpPr>
          <p:spPr>
            <a:xfrm>
              <a:off x="2827318" y="3401391"/>
              <a:ext cx="465364" cy="651802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+mj-lt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0E6CBDD-2AB5-C080-0C99-7BC82735528B}"/>
                </a:ext>
              </a:extLst>
            </p:cNvPr>
            <p:cNvGrpSpPr/>
            <p:nvPr/>
          </p:nvGrpSpPr>
          <p:grpSpPr>
            <a:xfrm>
              <a:off x="900000" y="2340000"/>
              <a:ext cx="4320000" cy="2880000"/>
              <a:chOff x="838200" y="1452880"/>
              <a:chExt cx="4320000" cy="2880000"/>
            </a:xfrm>
          </p:grpSpPr>
          <p:sp>
            <p:nvSpPr>
              <p:cNvPr id="7" name="Rechteck: abgerundete Ecken 6">
                <a:extLst>
                  <a:ext uri="{FF2B5EF4-FFF2-40B4-BE49-F238E27FC236}">
                    <a16:creationId xmlns:a16="http://schemas.microsoft.com/office/drawing/2014/main" id="{7B22008F-A830-09B5-126E-7443A89B0131}"/>
                  </a:ext>
                </a:extLst>
              </p:cNvPr>
              <p:cNvSpPr/>
              <p:nvPr/>
            </p:nvSpPr>
            <p:spPr bwMode="auto">
              <a:xfrm>
                <a:off x="838200" y="1452880"/>
                <a:ext cx="4320000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per Änderung Mindestlohngesetz</a:t>
                </a: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(zum 1. Oktober 2022)</a:t>
                </a:r>
              </a:p>
            </p:txBody>
          </p:sp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59AC4198-B2A1-9023-5064-67CF575C3135}"/>
                  </a:ext>
                </a:extLst>
              </p:cNvPr>
              <p:cNvSpPr/>
              <p:nvPr/>
            </p:nvSpPr>
            <p:spPr bwMode="auto">
              <a:xfrm>
                <a:off x="838200" y="3432880"/>
                <a:ext cx="4320000" cy="900000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Übergangs-/ Besitzstandsregelungen</a:t>
                </a:r>
                <a:br>
                  <a:rPr lang="de-DE" sz="1200" b="1" spc="15" dirty="0">
                    <a:solidFill>
                      <a:srgbClr val="00B0F0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b="1" spc="15" dirty="0">
                    <a:latin typeface="+mj-lt"/>
                    <a:cs typeface="Arial" panose="020B0604020202020204" pitchFamily="34" charset="0"/>
                  </a:rPr>
                  <a:t>JA</a:t>
                </a:r>
                <a:endParaRPr lang="de-DE" sz="1200" b="1" kern="0" spc="15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BD0AEFF9-B1F2-4E54-101B-B1933D80EE7F}"/>
              </a:ext>
            </a:extLst>
          </p:cNvPr>
          <p:cNvSpPr txBox="1">
            <a:spLocks/>
          </p:cNvSpPr>
          <p:nvPr/>
        </p:nvSpPr>
        <p:spPr>
          <a:xfrm>
            <a:off x="353700" y="1104300"/>
            <a:ext cx="7425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75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8" dirty="0">
              <a:latin typeface="+mj-lt"/>
            </a:endParaRPr>
          </a:p>
        </p:txBody>
      </p:sp>
      <p:sp>
        <p:nvSpPr>
          <p:cNvPr id="16" name="Verbotsymbol 15">
            <a:extLst>
              <a:ext uri="{FF2B5EF4-FFF2-40B4-BE49-F238E27FC236}">
                <a16:creationId xmlns:a16="http://schemas.microsoft.com/office/drawing/2014/main" id="{D8ED90F0-5F48-52F9-A003-8CE849857EB8}"/>
              </a:ext>
            </a:extLst>
          </p:cNvPr>
          <p:cNvSpPr/>
          <p:nvPr/>
        </p:nvSpPr>
        <p:spPr>
          <a:xfrm>
            <a:off x="1800510" y="3121157"/>
            <a:ext cx="988980" cy="912685"/>
          </a:xfrm>
          <a:prstGeom prst="noSmoking">
            <a:avLst>
              <a:gd name="adj" fmla="val 992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D50054"/>
              </a:solidFill>
              <a:latin typeface="+mj-lt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048C916-4294-C0D1-E1E6-69D582935B57}"/>
              </a:ext>
            </a:extLst>
          </p:cNvPr>
          <p:cNvGrpSpPr/>
          <p:nvPr/>
        </p:nvGrpSpPr>
        <p:grpSpPr>
          <a:xfrm>
            <a:off x="4455000" y="1755000"/>
            <a:ext cx="3240000" cy="2160000"/>
            <a:chOff x="5940000" y="2340000"/>
            <a:chExt cx="4320000" cy="288000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89FC956-D3C8-2374-97BB-9608A027510B}"/>
                </a:ext>
              </a:extLst>
            </p:cNvPr>
            <p:cNvGrpSpPr/>
            <p:nvPr/>
          </p:nvGrpSpPr>
          <p:grpSpPr>
            <a:xfrm>
              <a:off x="5940000" y="2340000"/>
              <a:ext cx="4320000" cy="2880000"/>
              <a:chOff x="838200" y="1451131"/>
              <a:chExt cx="4320000" cy="2880000"/>
            </a:xfrm>
          </p:grpSpPr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7941014E-B1D1-0C76-2A50-EDCF4D8DDE43}"/>
                  </a:ext>
                </a:extLst>
              </p:cNvPr>
              <p:cNvSpPr/>
              <p:nvPr/>
            </p:nvSpPr>
            <p:spPr bwMode="auto">
              <a:xfrm>
                <a:off x="838200" y="1451131"/>
                <a:ext cx="4320000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per Rechtsverordnung</a:t>
                </a: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(zum 1. Januar 2024, 2025 etc.)</a:t>
                </a:r>
              </a:p>
            </p:txBody>
          </p:sp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420B2954-D32A-D21F-2416-83B38BB00148}"/>
                  </a:ext>
                </a:extLst>
              </p:cNvPr>
              <p:cNvSpPr/>
              <p:nvPr/>
            </p:nvSpPr>
            <p:spPr bwMode="auto">
              <a:xfrm>
                <a:off x="838200" y="3431131"/>
                <a:ext cx="4320000" cy="900000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15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Übergangs-/ Besitzstandsregelungen</a:t>
                </a:r>
                <a:br>
                  <a:rPr lang="de-DE" sz="1200" b="1" kern="0" spc="15" dirty="0">
                    <a:latin typeface="+mj-lt"/>
                    <a:cs typeface="Arial" panose="020B0604020202020204" pitchFamily="34" charset="0"/>
                  </a:rPr>
                </a:br>
                <a:r>
                  <a:rPr lang="de-DE" sz="1200" b="1" kern="0" spc="15" dirty="0">
                    <a:latin typeface="+mj-lt"/>
                    <a:cs typeface="Arial" panose="020B0604020202020204" pitchFamily="34" charset="0"/>
                  </a:rPr>
                  <a:t>NEIN</a:t>
                </a:r>
              </a:p>
            </p:txBody>
          </p:sp>
        </p:grp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56986261-B317-6527-068F-3DE143FD3F8D}"/>
                </a:ext>
              </a:extLst>
            </p:cNvPr>
            <p:cNvSpPr/>
            <p:nvPr/>
          </p:nvSpPr>
          <p:spPr>
            <a:xfrm>
              <a:off x="7867318" y="3433378"/>
              <a:ext cx="465364" cy="651802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latin typeface="+mj-lt"/>
              </a:endParaRPr>
            </a:p>
          </p:txBody>
        </p:sp>
      </p:grpSp>
      <p:sp>
        <p:nvSpPr>
          <p:cNvPr id="24" name="Flussdiagramm: Dokument 23">
            <a:extLst>
              <a:ext uri="{FF2B5EF4-FFF2-40B4-BE49-F238E27FC236}">
                <a16:creationId xmlns:a16="http://schemas.microsoft.com/office/drawing/2014/main" id="{2E10FAA4-7740-1115-B7AF-2BDA4F91BFB4}"/>
              </a:ext>
            </a:extLst>
          </p:cNvPr>
          <p:cNvSpPr/>
          <p:nvPr/>
        </p:nvSpPr>
        <p:spPr bwMode="auto">
          <a:xfrm flipH="1">
            <a:off x="7318373" y="947415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000" b="1" dirty="0">
                <a:latin typeface="+mj-lt"/>
                <a:cs typeface="Arial" panose="020B0604020202020204" pitchFamily="34" charset="0"/>
              </a:rPr>
              <a:t>31. Dezember 2023</a:t>
            </a:r>
          </a:p>
        </p:txBody>
      </p:sp>
    </p:spTree>
    <p:extLst>
      <p:ext uri="{BB962C8B-B14F-4D97-AF65-F5344CB8AC3E}">
        <p14:creationId xmlns:p14="http://schemas.microsoft.com/office/powerpoint/2010/main" val="31242753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  <a:endParaRPr lang="de-DE" sz="2000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00" b="1" spc="15" dirty="0"/>
              <a:t>Übergangsregelungen liefen am 31. Dezember 2023 aus</a:t>
            </a:r>
            <a:endParaRPr lang="de-DE" altLang="de-DE" sz="1200" spc="23" dirty="0"/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spc="15" dirty="0"/>
              <a:t>Versicherungspflicht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KV/PV </a:t>
            </a:r>
            <a:r>
              <a:rPr lang="de-DE" altLang="de-DE" sz="1275" spc="15" dirty="0"/>
              <a:t>und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ALV</a:t>
            </a:r>
            <a:r>
              <a:rPr lang="de-DE" altLang="de-DE" sz="1275" spc="15" dirty="0"/>
              <a:t> blieb erhalten, sofern am 30. September 2022 regelmäßiges Arbeitsentgelt von 450,01 bis 520 EUR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23" dirty="0">
                <a:solidFill>
                  <a:schemeClr val="bg2">
                    <a:lumMod val="10000"/>
                  </a:schemeClr>
                </a:solidFill>
              </a:rPr>
              <a:t>Aber:</a:t>
            </a:r>
            <a:r>
              <a:rPr lang="de-DE" altLang="de-DE" sz="1275" spc="23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altLang="de-DE" sz="1275" spc="23" dirty="0"/>
              <a:t>vorzeitige Beendigung bei Entgelt ≤ 450 EUR bzw. &gt; 520 EUR </a:t>
            </a:r>
            <a:r>
              <a:rPr lang="de-DE" altLang="de-DE" sz="1275" u="sng" spc="23" dirty="0"/>
              <a:t>oder</a:t>
            </a:r>
            <a:r>
              <a:rPr lang="de-DE" altLang="de-DE" sz="1275" spc="23" dirty="0"/>
              <a:t> Befreiung erklärt   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KV/PV: </a:t>
            </a:r>
            <a:r>
              <a:rPr lang="de-DE" altLang="de-DE" sz="1275" spc="15" dirty="0"/>
              <a:t>Familienversicherung vorrangig (Gesamteinkommensgrenze = Geringfügigkeitsgrenze), ggf. auch zu späterem Zeitpunkt (z. B. Eheschließung in 2023); ansonsten: Befreiungsoption bis </a:t>
            </a:r>
            <a:r>
              <a:rPr lang="de-DE" altLang="de-DE" sz="1275" spc="8" dirty="0"/>
              <a:t>spätestens 2.1.2023 rückwirkend zum 1.10.2022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8" dirty="0">
                <a:solidFill>
                  <a:schemeClr val="bg2">
                    <a:lumMod val="10000"/>
                  </a:schemeClr>
                </a:solidFill>
              </a:rPr>
              <a:t>ALV:</a:t>
            </a:r>
            <a:r>
              <a:rPr lang="de-DE" altLang="de-DE" sz="1275" spc="8" dirty="0"/>
              <a:t> Befreiungsoption auch noch später (nach 2.1.2023), wirkt dann aber nicht mehr rückwirkend </a:t>
            </a:r>
            <a:r>
              <a:rPr lang="de-DE" altLang="de-DE" sz="1275" spc="15" dirty="0"/>
              <a:t>zum 1.10.2022, sondern ab Monat nach Antragstellung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de-DE" sz="1275" b="1" spc="8" dirty="0">
                <a:solidFill>
                  <a:schemeClr val="tx2"/>
                </a:solidFill>
              </a:rPr>
              <a:t>WICHTIG:</a:t>
            </a:r>
            <a:r>
              <a:rPr lang="de-DE" altLang="de-DE" sz="1275" spc="8" dirty="0">
                <a:solidFill>
                  <a:srgbClr val="D50054"/>
                </a:solidFill>
              </a:rPr>
              <a:t> </a:t>
            </a:r>
            <a:r>
              <a:rPr lang="de-DE" altLang="de-DE" sz="1275" spc="8" dirty="0"/>
              <a:t>Spätestens ab 1. Januar 2024 liegt auch in der </a:t>
            </a:r>
            <a:r>
              <a:rPr lang="de-DE" altLang="de-DE" sz="1275" b="1" spc="8" dirty="0">
                <a:solidFill>
                  <a:schemeClr val="bg2">
                    <a:lumMod val="10000"/>
                  </a:schemeClr>
                </a:solidFill>
              </a:rPr>
              <a:t>KV/PV </a:t>
            </a:r>
            <a:r>
              <a:rPr lang="de-DE" altLang="de-DE" sz="1275" spc="8" dirty="0"/>
              <a:t>und </a:t>
            </a:r>
            <a:r>
              <a:rPr lang="de-DE" altLang="de-DE" sz="1275" b="1" spc="8" dirty="0">
                <a:solidFill>
                  <a:schemeClr val="bg2">
                    <a:lumMod val="10000"/>
                  </a:schemeClr>
                </a:solidFill>
              </a:rPr>
              <a:t>ALV </a:t>
            </a:r>
            <a:r>
              <a:rPr lang="de-DE" altLang="de-DE" sz="1275" spc="8" dirty="0"/>
              <a:t>eine geringfügig entlohnte</a:t>
            </a:r>
            <a:r>
              <a:rPr lang="de-DE" altLang="de-DE" sz="1275" spc="15" dirty="0"/>
              <a:t> Beschäftigung vor,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keine</a:t>
            </a:r>
            <a:r>
              <a:rPr lang="de-DE" altLang="de-DE" sz="1275" spc="15" dirty="0"/>
              <a:t> Übergangs-/Besitzstandsregelungen (inkl. Übergangsbereich) mehr</a:t>
            </a:r>
            <a:endParaRPr lang="de-DE" altLang="de-DE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FE77772-2E1E-9449-EE30-CEB5CCF11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09E01B-BCE5-7683-0B6B-F3D0761585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50453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  <a:endParaRPr lang="de-DE" sz="2000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632078" cy="3304698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600"/>
              </a:spcBef>
              <a:buNone/>
            </a:pPr>
            <a:r>
              <a:rPr lang="de-DE" sz="1200" b="1" spc="15" dirty="0"/>
              <a:t>Übergangsregelungen liefen am 31. Dezember 2023 aus</a:t>
            </a:r>
            <a:endParaRPr lang="de-DE" altLang="de-DE" sz="1200" spc="15" dirty="0"/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Personengruppe</a:t>
            </a:r>
            <a:r>
              <a:rPr lang="de-DE" altLang="de-DE" sz="1275" spc="15" dirty="0"/>
              <a:t> richtete sich nach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RV</a:t>
            </a:r>
            <a:r>
              <a:rPr lang="de-DE" altLang="de-DE" sz="1275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altLang="de-DE" sz="1275" spc="15" dirty="0"/>
              <a:t>(= 109), mögliche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Beitragsgruppenschlüssel</a:t>
            </a:r>
            <a:r>
              <a:rPr lang="de-DE" altLang="de-DE" sz="1275" b="1" spc="15" dirty="0"/>
              <a:t> </a:t>
            </a:r>
            <a:r>
              <a:rPr lang="de-DE" altLang="de-DE" sz="1275" spc="15" dirty="0"/>
              <a:t>waren:</a:t>
            </a:r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de-DE" sz="1275" spc="15" dirty="0"/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de-DE" sz="1275" spc="15" dirty="0"/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altLang="de-DE" sz="1275" spc="15" dirty="0"/>
          </a:p>
          <a:p>
            <a:pPr marL="0" indent="0">
              <a:lnSpc>
                <a:spcPts val="1650"/>
              </a:lnSpc>
              <a:spcBef>
                <a:spcPts val="600"/>
              </a:spcBef>
              <a:buNone/>
            </a:pPr>
            <a:br>
              <a:rPr lang="de-DE" altLang="de-DE" sz="1275" spc="15" dirty="0"/>
            </a:br>
            <a:endParaRPr lang="de-DE" altLang="de-DE" sz="1275" spc="15" dirty="0"/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spc="23" dirty="0"/>
              <a:t>Zum </a:t>
            </a:r>
            <a:r>
              <a:rPr lang="de-DE" altLang="de-DE" sz="1275" b="1" spc="23" dirty="0">
                <a:solidFill>
                  <a:schemeClr val="bg2">
                    <a:lumMod val="10000"/>
                  </a:schemeClr>
                </a:solidFill>
              </a:rPr>
              <a:t>Auslaufen der Übergangsregelung </a:t>
            </a:r>
            <a:r>
              <a:rPr lang="de-DE" altLang="de-DE" sz="1275" spc="23" dirty="0"/>
              <a:t>sind ggf. erneut DEÜV-Meldungen zu übermitteln</a:t>
            </a:r>
          </a:p>
          <a:p>
            <a:pPr marL="214313" indent="-214313">
              <a:lnSpc>
                <a:spcPts val="165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Faustregel: </a:t>
            </a:r>
            <a:r>
              <a:rPr lang="de-DE" altLang="de-DE" sz="1275" spc="15" dirty="0"/>
              <a:t>Immer dann, wenn zum 1. Oktober 2022 (oder später) der Krankenkasse eine Meldung zu übermitteln war, besteht auch zum Jahreswechsel 2023/24 Meldebedarf</a:t>
            </a:r>
          </a:p>
          <a:p>
            <a:pPr marL="204788" indent="-204788">
              <a:lnSpc>
                <a:spcPts val="1650"/>
              </a:lnSpc>
              <a:spcBef>
                <a:spcPts val="900"/>
              </a:spcBef>
            </a:pPr>
            <a:endParaRPr lang="de-DE" altLang="de-DE" sz="1275" spc="15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1998A1-E875-166C-CD40-B30E1C3C47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4FC46FA3-E73C-CA51-96A7-DA8F47AFE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93143"/>
              </p:ext>
            </p:extLst>
          </p:nvPr>
        </p:nvGraphicFramePr>
        <p:xfrm>
          <a:off x="755576" y="2139702"/>
          <a:ext cx="4050000" cy="1245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680168967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203855307"/>
                    </a:ext>
                  </a:extLst>
                </a:gridCol>
              </a:tblGrid>
              <a:tr h="249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</a:rPr>
                        <a:t>Minijob-Zentrale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bg1"/>
                          </a:solidFill>
                          <a:effectLst/>
                        </a:rPr>
                        <a:t>Krankenkasse</a:t>
                      </a:r>
                      <a:endParaRPr lang="de-DE" sz="10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533200371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KV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r>
                        <a:rPr lang="de-DE" sz="1000" dirty="0">
                          <a:effectLst/>
                        </a:rPr>
                        <a:t> oder </a:t>
                      </a:r>
                      <a:r>
                        <a:rPr lang="de-DE" sz="1000" b="1" dirty="0">
                          <a:effectLst/>
                        </a:rPr>
                        <a:t>6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effectLst/>
                        </a:rPr>
                        <a:t>KV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r>
                        <a:rPr lang="de-DE" sz="1000" b="0" dirty="0">
                          <a:effectLst/>
                        </a:rPr>
                        <a:t> oder </a:t>
                      </a:r>
                      <a:r>
                        <a:rPr lang="de-DE" sz="1000" b="1" dirty="0">
                          <a:effectLst/>
                        </a:rPr>
                        <a:t>1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06116335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RV = </a:t>
                      </a:r>
                      <a:r>
                        <a:rPr lang="de-DE" sz="1000" b="1" dirty="0">
                          <a:effectLst/>
                        </a:rPr>
                        <a:t>1</a:t>
                      </a:r>
                      <a:r>
                        <a:rPr lang="de-DE" sz="1000" dirty="0">
                          <a:effectLst/>
                        </a:rPr>
                        <a:t> oder </a:t>
                      </a:r>
                      <a:r>
                        <a:rPr lang="de-DE" sz="1000" b="1" dirty="0">
                          <a:effectLst/>
                        </a:rPr>
                        <a:t>5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effectLst/>
                        </a:rPr>
                        <a:t>RV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endParaRPr lang="de-DE" sz="10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62140356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ALV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effectLst/>
                        </a:rPr>
                        <a:t>ALV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r>
                        <a:rPr lang="de-DE" sz="1000" b="0" dirty="0">
                          <a:effectLst/>
                        </a:rPr>
                        <a:t> oder </a:t>
                      </a:r>
                      <a:r>
                        <a:rPr lang="de-DE" sz="1000" b="1" dirty="0">
                          <a:effectLst/>
                        </a:rPr>
                        <a:t>1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188184517"/>
                  </a:ext>
                </a:extLst>
              </a:tr>
              <a:tr h="24912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effectLst/>
                        </a:rPr>
                        <a:t>PV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endParaRPr lang="de-DE" sz="1000" b="1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effectLst/>
                        </a:rPr>
                        <a:t>PV = </a:t>
                      </a:r>
                      <a:r>
                        <a:rPr lang="de-DE" sz="1000" b="1" dirty="0">
                          <a:effectLst/>
                        </a:rPr>
                        <a:t>0</a:t>
                      </a:r>
                      <a:r>
                        <a:rPr lang="de-DE" sz="1000" b="0" dirty="0">
                          <a:effectLst/>
                        </a:rPr>
                        <a:t> oder </a:t>
                      </a:r>
                      <a:r>
                        <a:rPr lang="de-DE" sz="1000" b="1" dirty="0">
                          <a:effectLst/>
                        </a:rPr>
                        <a:t>1</a:t>
                      </a:r>
                      <a:endParaRPr lang="de-DE" sz="1000" b="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0486058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29F5D1-43B1-1BA5-378A-AB9CADFF4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14261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  <a:endParaRPr lang="de-DE" sz="2000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1800"/>
              </a:spcBef>
              <a:buSzPct val="130000"/>
              <a:buNone/>
            </a:pPr>
            <a:r>
              <a:rPr lang="de-DE" sz="1275" b="1" spc="15" dirty="0">
                <a:solidFill>
                  <a:schemeClr val="tx2"/>
                </a:solidFill>
              </a:rPr>
              <a:t>BEISPIEL</a:t>
            </a:r>
          </a:p>
          <a:p>
            <a:pPr>
              <a:lnSpc>
                <a:spcPts val="1650"/>
              </a:lnSpc>
              <a:spcBef>
                <a:spcPts val="450"/>
              </a:spcBef>
              <a:tabLst>
                <a:tab pos="6522244" algn="r"/>
              </a:tabLst>
            </a:pPr>
            <a:r>
              <a:rPr lang="de-DE" sz="1200" spc="8" dirty="0"/>
              <a:t>Eine (zuletzt wieder) familienversicherte Hausaufgabenhilfe, seit Jahren für 10 Wochenstunden zu Mindest</a:t>
            </a:r>
            <a:r>
              <a:rPr lang="de-DE" sz="1200" spc="23" dirty="0"/>
              <a:t>lohnbedingungen beschäftigt, geht ihrem Minijob über den Jahreswechsel 2023/24 hinaus weiter nach; </a:t>
            </a:r>
            <a:r>
              <a:rPr lang="de-DE" sz="1200" spc="15" dirty="0"/>
              <a:t>ab 1. Januar 2024 also für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538,00 EUR</a:t>
            </a:r>
            <a:r>
              <a:rPr lang="de-DE" sz="1200" spc="15" dirty="0"/>
              <a:t>. 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DEÜV-Meldungen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zum Ende </a:t>
            </a:r>
            <a:r>
              <a:rPr lang="de-DE" sz="1200" spc="15" dirty="0"/>
              <a:t>der Übergangsregelung (RV-Pflicht unterstellt):</a:t>
            </a:r>
          </a:p>
          <a:p>
            <a:pPr marL="403622" indent="-205979">
              <a:lnSpc>
                <a:spcPts val="1650"/>
              </a:lnSpc>
              <a:spcBef>
                <a:spcPts val="45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spc="15" dirty="0"/>
              <a:t>Abmeldung (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31</a:t>
            </a:r>
            <a:r>
              <a:rPr lang="de-DE" sz="1200" spc="15" dirty="0"/>
              <a:t>) zum 31. Dezember 2023 an die Krankenkasse (PGR 109/BGR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0010</a:t>
            </a:r>
            <a:r>
              <a:rPr lang="de-DE" sz="1200" spc="15" dirty="0"/>
              <a:t>)</a:t>
            </a:r>
            <a:br>
              <a:rPr lang="de-DE" sz="1200" spc="15" dirty="0"/>
            </a:br>
            <a:r>
              <a:rPr lang="de-DE" sz="1200" spc="15" dirty="0"/>
              <a:t>(Anmeldung Minijob-Zentrale mit 109/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6100</a:t>
            </a:r>
            <a:r>
              <a:rPr lang="de-DE" sz="1200" spc="15" dirty="0"/>
              <a:t> hat Bestand)</a:t>
            </a:r>
          </a:p>
          <a:p>
            <a:pPr marL="377032" lvl="1" indent="0">
              <a:lnSpc>
                <a:spcPts val="1650"/>
              </a:lnSpc>
              <a:spcBef>
                <a:spcPts val="1800"/>
              </a:spcBef>
              <a:buSzPct val="130000"/>
              <a:buNone/>
            </a:pP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Hinweis: </a:t>
            </a:r>
            <a:r>
              <a:rPr lang="de-DE" sz="1200" spc="23" dirty="0"/>
              <a:t>Bei Befreiung in der ALV wären zum Ende der Übergangsregelung keine DEÜV-Meldungen </a:t>
            </a:r>
            <a:r>
              <a:rPr lang="de-DE" sz="1200" spc="15" dirty="0"/>
              <a:t>zu erstatten (Anmeldung Minijob-Zentrale mit 109/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6100</a:t>
            </a:r>
            <a:r>
              <a:rPr lang="de-DE" sz="1200" spc="15" dirty="0"/>
              <a:t> hat Bestand).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FC4FF8B-10B0-F4FF-AA26-E2C44E1D2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Mindestlohn, Minijobs und </a:t>
            </a:r>
            <a:r>
              <a:rPr lang="de-DE" dirty="0" err="1"/>
              <a:t>Midijobs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7DFD09-F18C-0E44-D16E-F19CD3DDA9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945095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spc="8" dirty="0"/>
              <a:t>SOZIALVERSICHERUNG</a:t>
            </a:r>
            <a:endParaRPr lang="de-DE" sz="20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sz="1000" b="1" dirty="0">
              <a:latin typeface="+mj-lt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06F189-F41E-28DA-7D60-A14F23D96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67CD06F-B984-4B42-AFC5-9E910EE6539C}"/>
              </a:ext>
            </a:extLst>
          </p:cNvPr>
          <p:cNvGrpSpPr/>
          <p:nvPr/>
        </p:nvGrpSpPr>
        <p:grpSpPr>
          <a:xfrm>
            <a:off x="698700" y="2506648"/>
            <a:ext cx="2191414" cy="1367269"/>
            <a:chOff x="900112" y="2478974"/>
            <a:chExt cx="2921885" cy="1823025"/>
          </a:xfrm>
          <a:effectLst/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E8AE8A1-2C8E-470C-848D-80D77D020339}"/>
                </a:ext>
              </a:extLst>
            </p:cNvPr>
            <p:cNvSpPr/>
            <p:nvPr/>
          </p:nvSpPr>
          <p:spPr bwMode="auto">
            <a:xfrm>
              <a:off x="900112" y="3041999"/>
              <a:ext cx="2921885" cy="1260000"/>
            </a:xfrm>
            <a:prstGeom prst="roundRect">
              <a:avLst>
                <a:gd name="adj" fmla="val 9944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650"/>
                </a:lnSpc>
              </a:pPr>
              <a:r>
                <a:rPr lang="de-DE" sz="10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Krankenversicherung:</a:t>
              </a:r>
              <a:br>
                <a:rPr lang="de-DE" sz="100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</a:br>
              <a:r>
                <a:rPr lang="de-DE" sz="10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Ja,</a:t>
              </a:r>
              <a:r>
                <a:rPr lang="de-DE" sz="100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aufgrund des</a:t>
              </a:r>
              <a:br>
                <a:rPr lang="de-DE" sz="10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Anspruchs auf beitragsfreie Familienversicherung</a:t>
              </a:r>
            </a:p>
          </p:txBody>
        </p:sp>
        <p:sp>
          <p:nvSpPr>
            <p:cNvPr id="17" name="Pfeil: nach unten 16">
              <a:extLst>
                <a:ext uri="{FF2B5EF4-FFF2-40B4-BE49-F238E27FC236}">
                  <a16:creationId xmlns:a16="http://schemas.microsoft.com/office/drawing/2014/main" id="{994C37B4-B2BB-4344-ABEC-7C9E6105ECFF}"/>
                </a:ext>
              </a:extLst>
            </p:cNvPr>
            <p:cNvSpPr/>
            <p:nvPr/>
          </p:nvSpPr>
          <p:spPr bwMode="auto">
            <a:xfrm>
              <a:off x="2180873" y="2478974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0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A89689E-B197-4165-8C4A-CCADF01661B0}"/>
              </a:ext>
            </a:extLst>
          </p:cNvPr>
          <p:cNvGrpSpPr/>
          <p:nvPr/>
        </p:nvGrpSpPr>
        <p:grpSpPr>
          <a:xfrm>
            <a:off x="3195781" y="2492697"/>
            <a:ext cx="2164498" cy="1360608"/>
            <a:chOff x="5688000" y="2488482"/>
            <a:chExt cx="2885997" cy="1814144"/>
          </a:xfrm>
          <a:effectLst/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69437B5-52F4-401A-9F0B-80B660E7F205}"/>
                </a:ext>
              </a:extLst>
            </p:cNvPr>
            <p:cNvSpPr/>
            <p:nvPr/>
          </p:nvSpPr>
          <p:spPr bwMode="auto">
            <a:xfrm>
              <a:off x="5688000" y="3042626"/>
              <a:ext cx="2885997" cy="1260000"/>
            </a:xfrm>
            <a:prstGeom prst="roundRect">
              <a:avLst>
                <a:gd name="adj" fmla="val 9570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650"/>
                </a:lnSpc>
              </a:pPr>
              <a:r>
                <a:rPr lang="de-DE" sz="10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Rentenversicherung:</a:t>
              </a:r>
              <a:br>
                <a:rPr lang="de-DE" sz="100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</a:br>
              <a:r>
                <a:rPr lang="de-DE" sz="10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Ja,</a:t>
              </a:r>
              <a:r>
                <a:rPr lang="de-DE" sz="100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aufgrund Renten-anspruch/-erhöhung durch Kindererziehungszeiten</a:t>
              </a:r>
            </a:p>
          </p:txBody>
        </p:sp>
        <p:sp>
          <p:nvSpPr>
            <p:cNvPr id="20" name="Pfeil: nach unten 19">
              <a:extLst>
                <a:ext uri="{FF2B5EF4-FFF2-40B4-BE49-F238E27FC236}">
                  <a16:creationId xmlns:a16="http://schemas.microsoft.com/office/drawing/2014/main" id="{D9581950-6F70-4887-A2BD-7529958AB2C2}"/>
                </a:ext>
              </a:extLst>
            </p:cNvPr>
            <p:cNvSpPr/>
            <p:nvPr/>
          </p:nvSpPr>
          <p:spPr bwMode="auto">
            <a:xfrm>
              <a:off x="7015304" y="2488482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0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1841358-91A9-4816-AEA9-5ACD72451635}"/>
              </a:ext>
            </a:extLst>
          </p:cNvPr>
          <p:cNvGrpSpPr/>
          <p:nvPr/>
        </p:nvGrpSpPr>
        <p:grpSpPr>
          <a:xfrm>
            <a:off x="5665946" y="2498390"/>
            <a:ext cx="2164498" cy="1369235"/>
            <a:chOff x="5688000" y="2476979"/>
            <a:chExt cx="2885997" cy="1825647"/>
          </a:xfrm>
          <a:effectLst/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79A0AFBF-12E8-4AE0-A72C-5A479228A7F4}"/>
                </a:ext>
              </a:extLst>
            </p:cNvPr>
            <p:cNvSpPr/>
            <p:nvPr/>
          </p:nvSpPr>
          <p:spPr bwMode="auto">
            <a:xfrm>
              <a:off x="5688000" y="3042626"/>
              <a:ext cx="2885997" cy="1260000"/>
            </a:xfrm>
            <a:prstGeom prst="roundRect">
              <a:avLst>
                <a:gd name="adj" fmla="val 957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650"/>
                </a:lnSpc>
              </a:pPr>
              <a:r>
                <a:rPr lang="de-DE" sz="10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Pflegeversicherung:</a:t>
              </a:r>
              <a:br>
                <a:rPr lang="de-DE" sz="10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000" b="1" spc="8" dirty="0">
                  <a:solidFill>
                    <a:schemeClr val="tx2"/>
                  </a:solidFill>
                  <a:latin typeface="+mj-lt"/>
                  <a:ea typeface="Times New Roman" panose="02020603050405020304" pitchFamily="18" charset="0"/>
                </a:rPr>
                <a:t>Nein,</a:t>
              </a: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 Gesetzgeber hatte</a:t>
              </a:r>
              <a:br>
                <a:rPr lang="de-DE" sz="10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Zeit bis zum 31. Juli 2023,</a:t>
              </a:r>
              <a:br>
                <a:rPr lang="de-DE" sz="10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000" spc="8" dirty="0">
                  <a:latin typeface="+mj-lt"/>
                  <a:ea typeface="Times New Roman" panose="02020603050405020304" pitchFamily="18" charset="0"/>
                </a:rPr>
                <a:t>um Abhilfe zu schaffen</a:t>
              </a:r>
            </a:p>
          </p:txBody>
        </p:sp>
        <p:sp>
          <p:nvSpPr>
            <p:cNvPr id="21" name="Pfeil: nach unten 20">
              <a:extLst>
                <a:ext uri="{FF2B5EF4-FFF2-40B4-BE49-F238E27FC236}">
                  <a16:creationId xmlns:a16="http://schemas.microsoft.com/office/drawing/2014/main" id="{161245B2-2CA2-4D5C-AC7C-0C14A5703DAF}"/>
                </a:ext>
              </a:extLst>
            </p:cNvPr>
            <p:cNvSpPr/>
            <p:nvPr/>
          </p:nvSpPr>
          <p:spPr bwMode="auto">
            <a:xfrm>
              <a:off x="6950817" y="2476979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0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8B6D1697-60C7-9369-08A8-7D7D91CE1D34}"/>
              </a:ext>
            </a:extLst>
          </p:cNvPr>
          <p:cNvSpPr/>
          <p:nvPr/>
        </p:nvSpPr>
        <p:spPr bwMode="auto">
          <a:xfrm>
            <a:off x="455616" y="1592740"/>
            <a:ext cx="6996704" cy="432000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7500" anchor="ctr"/>
          <a:lstStyle/>
          <a:p>
            <a:pPr marL="197644" indent="-197644" algn="ctr">
              <a:lnSpc>
                <a:spcPts val="1650"/>
              </a:lnSpc>
              <a:spcBef>
                <a:spcPts val="0"/>
              </a:spcBef>
              <a:buSzPct val="130000"/>
            </a:pPr>
            <a:r>
              <a:rPr lang="de-DE" sz="1000" b="1" spc="1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Frage: Wird die unterschiedliche Kinderzahl im Beitragsrecht ausreichend berücksichtigt?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0DAC0C7-E6D4-06BB-799E-D198AE568AFF}"/>
              </a:ext>
            </a:extLst>
          </p:cNvPr>
          <p:cNvSpPr/>
          <p:nvPr/>
        </p:nvSpPr>
        <p:spPr bwMode="auto">
          <a:xfrm>
            <a:off x="725616" y="1982668"/>
            <a:ext cx="7143625" cy="4320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7500" anchor="ctr"/>
          <a:lstStyle/>
          <a:p>
            <a:pPr marL="197644" indent="-197644" algn="ctr">
              <a:lnSpc>
                <a:spcPts val="1650"/>
              </a:lnSpc>
              <a:spcBef>
                <a:spcPts val="0"/>
              </a:spcBef>
              <a:buSzPct val="130000"/>
            </a:pPr>
            <a:r>
              <a:rPr lang="de-DE" sz="1000" b="1" spc="15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Erster Senat des Bundesverfassungsgerichts gibt mit Beschluss vom 7. April 2022 Antwort: </a:t>
            </a:r>
            <a:endParaRPr lang="de-DE" sz="1000" spc="15" dirty="0">
              <a:solidFill>
                <a:schemeClr val="bg2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4689B823-FCCE-356B-B08D-5E42E0263204}"/>
              </a:ext>
            </a:extLst>
          </p:cNvPr>
          <p:cNvSpPr/>
          <p:nvPr/>
        </p:nvSpPr>
        <p:spPr bwMode="auto">
          <a:xfrm rot="21338537">
            <a:off x="4134930" y="3948130"/>
            <a:ext cx="4050000" cy="459000"/>
          </a:xfrm>
          <a:prstGeom prst="roundRect">
            <a:avLst>
              <a:gd name="adj" fmla="val 9570"/>
            </a:avLst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54000" tIns="54000" rIns="27000" anchor="ctr" anchorCtr="0"/>
          <a:lstStyle/>
          <a:p>
            <a:pPr algn="ctr">
              <a:lnSpc>
                <a:spcPts val="1650"/>
              </a:lnSpc>
            </a:pPr>
            <a:r>
              <a:rPr lang="de-DE" sz="1000" b="1" spc="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Lösung: </a:t>
            </a:r>
            <a:r>
              <a:rPr lang="de-DE" sz="1000" b="1" spc="15" dirty="0">
                <a:latin typeface="+mj-lt"/>
                <a:ea typeface="Times New Roman" panose="02020603050405020304" pitchFamily="18" charset="0"/>
              </a:rPr>
              <a:t>Beitragsabschläge</a:t>
            </a:r>
            <a:r>
              <a:rPr lang="de-DE" sz="1000" spc="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de-DE" sz="1000" b="1" spc="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seit 1. Juli 2023</a:t>
            </a:r>
            <a:endParaRPr lang="de-DE" sz="1000" b="1" spc="8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/>
        </p:nvSpPr>
        <p:spPr>
          <a:xfrm>
            <a:off x="410846" y="1239829"/>
            <a:ext cx="7425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r>
              <a:rPr lang="de-DE" sz="1200" b="1" spc="8" dirty="0">
                <a:latin typeface="+mj-lt"/>
              </a:rPr>
              <a:t>Hintergrund: Beschluss des Bundesverfassungsgerichts</a:t>
            </a:r>
            <a:endParaRPr lang="de-DE" sz="1200" spc="8" dirty="0">
              <a:latin typeface="+mj-lt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1B934D6-84FB-7FA0-F382-6E872F3CD1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71003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spc="8" dirty="0"/>
              <a:t>SOZIALVERSICHERUNG</a:t>
            </a:r>
            <a:endParaRPr lang="de-DE" sz="2000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0EB79-EB27-6D4A-A432-EE511225B9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dirty="0"/>
              <a:t>Pflegeunterstützungs- und -</a:t>
            </a:r>
            <a:r>
              <a:rPr lang="de-DE" sz="1200" b="1" dirty="0" err="1"/>
              <a:t>entlastungsgesetz</a:t>
            </a:r>
            <a:r>
              <a:rPr lang="de-DE" sz="1200" b="1" dirty="0"/>
              <a:t> (PUEG)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Anhebung um </a:t>
            </a:r>
            <a:r>
              <a:rPr lang="de-DE" sz="1200" dirty="0">
                <a:solidFill>
                  <a:schemeClr val="tx2"/>
                </a:solidFill>
              </a:rPr>
              <a:t>0,35 %</a:t>
            </a:r>
            <a:r>
              <a:rPr lang="de-DE" sz="1200" dirty="0"/>
              <a:t>, laut Gesetzesbegründung nötig zur Stabilisierung Finanzsituation und Absicherung bestehender/ausgeweiteter Leistungsansprüche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Gesamtsozialversicherungsbeitragssatz = </a:t>
            </a:r>
            <a:r>
              <a:rPr lang="de-DE" sz="1200" dirty="0">
                <a:solidFill>
                  <a:schemeClr val="tx2"/>
                </a:solidFill>
              </a:rPr>
              <a:t>40,90 %</a:t>
            </a:r>
            <a:r>
              <a:rPr lang="de-DE" sz="1200" dirty="0"/>
              <a:t> (01.01.2023 = 40,45 %), Einhaltung </a:t>
            </a:r>
            <a:br>
              <a:rPr lang="de-DE" sz="1200" dirty="0"/>
            </a:b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40-Prozent-Schwelle</a:t>
            </a:r>
            <a:r>
              <a:rPr lang="de-DE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dirty="0"/>
              <a:t>bei Lohnzusatzkosten rückt in immer weitere Ferne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PV-Beitragssatz wird (bislang) ausschließlich 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per Gesetz </a:t>
            </a:r>
            <a:r>
              <a:rPr lang="de-DE" sz="1200" dirty="0"/>
              <a:t>festgesetzt</a:t>
            </a:r>
          </a:p>
          <a:p>
            <a:endParaRPr lang="de-DE" sz="1200" b="1" dirty="0">
              <a:solidFill>
                <a:srgbClr val="D50054"/>
              </a:solidFill>
            </a:endParaRPr>
          </a:p>
          <a:p>
            <a:pPr marL="0" indent="0">
              <a:buNone/>
            </a:pPr>
            <a:r>
              <a:rPr lang="de-DE" sz="1200" b="1" dirty="0">
                <a:solidFill>
                  <a:schemeClr val="tx2"/>
                </a:solidFill>
              </a:rPr>
              <a:t>Neu!</a:t>
            </a:r>
            <a:r>
              <a:rPr lang="de-DE" sz="1200" b="1" dirty="0"/>
              <a:t> Verordnungsermächtigung – und damit „leichtes Spiel“ – für Bundesregierung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„… ausschließlich zur 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mittelfristigen Sicherung </a:t>
            </a:r>
            <a:r>
              <a:rPr lang="de-DE" sz="1200" dirty="0"/>
              <a:t>der Zahlungsfähigkeit der sozialen Pflegeversicherung [den Beitragssatz] durch Rechtsverordnung mit Zustimmung des Bundesrates anzupassen,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wenn der Mittelbestand der sozialen Pflegeversicherung absehbar die Höhe 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einer Monatsausgabe </a:t>
            </a:r>
            <a:r>
              <a:rPr lang="de-DE" sz="1200" dirty="0"/>
              <a:t>laut Haushaltsplänen der Pflegekassen zu unterschreiten droht;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200" dirty="0"/>
              <a:t>mehrere Anpassungen durch Rechtsverordnung dürfen insgesamt nicht höher als </a:t>
            </a:r>
            <a:br>
              <a:rPr lang="de-DE" sz="1200" dirty="0"/>
            </a:b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0,5 Beitragssatzpunkte </a:t>
            </a:r>
            <a:r>
              <a:rPr lang="de-DE" sz="1200" dirty="0"/>
              <a:t>über dem jeweils zuletzt gesetzlich festgesetzten Beitragssatz liegen.“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F945FA7-C745-83DE-800A-28A19CADB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B5C54C-EE12-45FF-D224-60DB0069A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41423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r>
              <a:rPr lang="de-DE" sz="1200" b="1" spc="8" dirty="0"/>
              <a:t>Bundeszuschuss aus Steuermitteln</a:t>
            </a:r>
          </a:p>
          <a:p>
            <a:pPr marL="0" indent="0">
              <a:lnSpc>
                <a:spcPts val="1725"/>
              </a:lnSpc>
              <a:spcBef>
                <a:spcPts val="450"/>
              </a:spcBef>
              <a:buSzPct val="130000"/>
              <a:buNone/>
            </a:pPr>
            <a:r>
              <a:rPr lang="de-DE" sz="1275" spc="8" dirty="0"/>
              <a:t>Kommt die nächste Beitragserhöhung (ggf. per Rechtsverordnung) schneller als gedacht?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E5ABC8-BADC-DF7D-3C73-B2962B0D8C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6A2D96B-0700-6BCC-5490-CDB63EE23D51}"/>
              </a:ext>
            </a:extLst>
          </p:cNvPr>
          <p:cNvGrpSpPr/>
          <p:nvPr/>
        </p:nvGrpSpPr>
        <p:grpSpPr>
          <a:xfrm>
            <a:off x="539552" y="2139702"/>
            <a:ext cx="1656184" cy="1971229"/>
            <a:chOff x="621625" y="2470020"/>
            <a:chExt cx="2208245" cy="262830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E42F17B-160E-6518-9B38-AAB46C8F3312}"/>
                </a:ext>
              </a:extLst>
            </p:cNvPr>
            <p:cNvGrpSpPr/>
            <p:nvPr/>
          </p:nvGrpSpPr>
          <p:grpSpPr>
            <a:xfrm>
              <a:off x="621625" y="2470020"/>
              <a:ext cx="2208245" cy="2628305"/>
              <a:chOff x="838200" y="1452880"/>
              <a:chExt cx="2208245" cy="2628305"/>
            </a:xfrm>
          </p:grpSpPr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852926DB-4DA3-7DB2-2EF5-B9740C5BF3FA}"/>
                  </a:ext>
                </a:extLst>
              </p:cNvPr>
              <p:cNvSpPr/>
              <p:nvPr/>
            </p:nvSpPr>
            <p:spPr bwMode="auto">
              <a:xfrm>
                <a:off x="838200" y="1452880"/>
                <a:ext cx="2208245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2020</a:t>
                </a: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(erstmals)</a:t>
                </a:r>
              </a:p>
            </p:txBody>
          </p:sp>
          <p:sp>
            <p:nvSpPr>
              <p:cNvPr id="11" name="Rechteck: abgerundete Ecken 10">
                <a:extLst>
                  <a:ext uri="{FF2B5EF4-FFF2-40B4-BE49-F238E27FC236}">
                    <a16:creationId xmlns:a16="http://schemas.microsoft.com/office/drawing/2014/main" id="{120916A5-6C5A-7784-8644-19188BC74220}"/>
                  </a:ext>
                </a:extLst>
              </p:cNvPr>
              <p:cNvSpPr/>
              <p:nvPr/>
            </p:nvSpPr>
            <p:spPr bwMode="auto">
              <a:xfrm>
                <a:off x="838200" y="3181072"/>
                <a:ext cx="2208245" cy="900113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anchor="ctr"/>
              <a:lstStyle/>
              <a:p>
                <a:pPr algn="ctr" defTabSz="685800" eaLnBrk="0" hangingPunct="0">
                  <a:lnSpc>
                    <a:spcPts val="1500"/>
                  </a:lnSpc>
                  <a:defRPr/>
                </a:pPr>
                <a:r>
                  <a:rPr lang="de-DE" sz="1200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1,8 Mrd. Euro </a:t>
                </a:r>
                <a:r>
                  <a:rPr lang="de-DE" sz="1200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(pandemiebedingt)</a:t>
                </a:r>
              </a:p>
            </p:txBody>
          </p:sp>
        </p:grpSp>
        <p:sp>
          <p:nvSpPr>
            <p:cNvPr id="9" name="Pfeil: nach unten 8">
              <a:extLst>
                <a:ext uri="{FF2B5EF4-FFF2-40B4-BE49-F238E27FC236}">
                  <a16:creationId xmlns:a16="http://schemas.microsoft.com/office/drawing/2014/main" id="{B7F69740-2352-7A5E-45D0-3E680F672ECF}"/>
                </a:ext>
              </a:extLst>
            </p:cNvPr>
            <p:cNvSpPr/>
            <p:nvPr/>
          </p:nvSpPr>
          <p:spPr>
            <a:xfrm>
              <a:off x="1499637" y="3482030"/>
              <a:ext cx="452221" cy="60051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6F8EE22-98CA-465C-C254-470F51B87E5F}"/>
              </a:ext>
            </a:extLst>
          </p:cNvPr>
          <p:cNvGrpSpPr/>
          <p:nvPr/>
        </p:nvGrpSpPr>
        <p:grpSpPr>
          <a:xfrm>
            <a:off x="2303593" y="2139702"/>
            <a:ext cx="1656184" cy="1971229"/>
            <a:chOff x="3321625" y="2470020"/>
            <a:chExt cx="2208245" cy="2628305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55C0172-0564-227A-DD30-123195B2A46C}"/>
                </a:ext>
              </a:extLst>
            </p:cNvPr>
            <p:cNvGrpSpPr/>
            <p:nvPr/>
          </p:nvGrpSpPr>
          <p:grpSpPr>
            <a:xfrm>
              <a:off x="3321625" y="2470020"/>
              <a:ext cx="2208245" cy="2628305"/>
              <a:chOff x="838200" y="1451131"/>
              <a:chExt cx="2208245" cy="2628305"/>
            </a:xfrm>
          </p:grpSpPr>
          <p:sp>
            <p:nvSpPr>
              <p:cNvPr id="16" name="Rechteck: abgerundete Ecken 15">
                <a:extLst>
                  <a:ext uri="{FF2B5EF4-FFF2-40B4-BE49-F238E27FC236}">
                    <a16:creationId xmlns:a16="http://schemas.microsoft.com/office/drawing/2014/main" id="{6CA74B3A-596F-2AF6-CAB0-5759BCBA0E93}"/>
                  </a:ext>
                </a:extLst>
              </p:cNvPr>
              <p:cNvSpPr/>
              <p:nvPr/>
            </p:nvSpPr>
            <p:spPr bwMode="auto">
              <a:xfrm>
                <a:off x="838200" y="1451131"/>
                <a:ext cx="2208245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2021</a:t>
                </a: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(per Rechts-verordnung)</a:t>
                </a:r>
              </a:p>
            </p:txBody>
          </p:sp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8A112450-3E67-0AEA-1C37-2347F99A5357}"/>
                  </a:ext>
                </a:extLst>
              </p:cNvPr>
              <p:cNvSpPr/>
              <p:nvPr/>
            </p:nvSpPr>
            <p:spPr bwMode="auto">
              <a:xfrm>
                <a:off x="838200" y="3179323"/>
                <a:ext cx="2208245" cy="900113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ts val="1500"/>
                  </a:lnSpc>
                  <a:defRPr/>
                </a:pPr>
                <a:r>
                  <a:rPr lang="de-DE" sz="1200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1,0 Mrd. Euro</a:t>
                </a:r>
              </a:p>
              <a:p>
                <a:pPr algn="ctr" defTabSz="685800" eaLnBrk="0" hangingPunct="0">
                  <a:lnSpc>
                    <a:spcPts val="1500"/>
                  </a:lnSpc>
                  <a:defRPr/>
                </a:pPr>
                <a:r>
                  <a:rPr lang="de-DE" sz="1200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(pandemiebedingt)</a:t>
                </a:r>
                <a:endPara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Pfeil: nach unten 21">
              <a:extLst>
                <a:ext uri="{FF2B5EF4-FFF2-40B4-BE49-F238E27FC236}">
                  <a16:creationId xmlns:a16="http://schemas.microsoft.com/office/drawing/2014/main" id="{AE0B3E0D-D11A-9060-09EF-33907B18C0E6}"/>
                </a:ext>
              </a:extLst>
            </p:cNvPr>
            <p:cNvSpPr/>
            <p:nvPr/>
          </p:nvSpPr>
          <p:spPr>
            <a:xfrm>
              <a:off x="4199637" y="3482031"/>
              <a:ext cx="452221" cy="600517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D1FE1AD-0CB8-8F16-0D43-FB7B63DB9CEF}"/>
              </a:ext>
            </a:extLst>
          </p:cNvPr>
          <p:cNvGrpSpPr/>
          <p:nvPr/>
        </p:nvGrpSpPr>
        <p:grpSpPr>
          <a:xfrm>
            <a:off x="4061524" y="2157476"/>
            <a:ext cx="1656184" cy="1953455"/>
            <a:chOff x="6021625" y="2470020"/>
            <a:chExt cx="2208245" cy="2604606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F6C335B5-B0AE-E720-4D45-9C3DE5FD19EB}"/>
                </a:ext>
              </a:extLst>
            </p:cNvPr>
            <p:cNvGrpSpPr/>
            <p:nvPr/>
          </p:nvGrpSpPr>
          <p:grpSpPr>
            <a:xfrm>
              <a:off x="6021625" y="2470020"/>
              <a:ext cx="2208245" cy="2604606"/>
              <a:chOff x="838200" y="1452880"/>
              <a:chExt cx="2208245" cy="2604606"/>
            </a:xfrm>
          </p:grpSpPr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2BCC933A-8024-03C9-EEBB-49954C5B9B7D}"/>
                  </a:ext>
                </a:extLst>
              </p:cNvPr>
              <p:cNvSpPr/>
              <p:nvPr/>
            </p:nvSpPr>
            <p:spPr bwMode="auto">
              <a:xfrm>
                <a:off x="838200" y="1452880"/>
                <a:ext cx="2208245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ab 2022</a:t>
                </a:r>
                <a:b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(gem. § 61a </a:t>
                </a:r>
                <a:b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SGB XI)</a:t>
                </a:r>
              </a:p>
            </p:txBody>
          </p:sp>
          <p:sp>
            <p:nvSpPr>
              <p:cNvPr id="24" name="Rechteck: abgerundete Ecken 23">
                <a:extLst>
                  <a:ext uri="{FF2B5EF4-FFF2-40B4-BE49-F238E27FC236}">
                    <a16:creationId xmlns:a16="http://schemas.microsoft.com/office/drawing/2014/main" id="{3AB4CACB-46E3-C221-E997-09B59282757B}"/>
                  </a:ext>
                </a:extLst>
              </p:cNvPr>
              <p:cNvSpPr/>
              <p:nvPr/>
            </p:nvSpPr>
            <p:spPr bwMode="auto">
              <a:xfrm>
                <a:off x="838200" y="3157373"/>
                <a:ext cx="2208245" cy="900113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ts val="1500"/>
                  </a:lnSpc>
                  <a:defRPr/>
                </a:pPr>
                <a:r>
                  <a:rPr lang="de-DE" sz="1200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1,0 Mrd. Euro </a:t>
                </a:r>
                <a:br>
                  <a:rPr lang="de-DE" sz="1200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kern="0" spc="2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(+1,2 Mrd. Euro/ 2022 </a:t>
                </a:r>
                <a:r>
                  <a:rPr lang="de-DE" sz="1200" kern="0" spc="20" dirty="0" err="1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pandemieb</a:t>
                </a:r>
                <a:r>
                  <a:rPr lang="de-DE" sz="1200" kern="0" spc="20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.)</a:t>
                </a:r>
              </a:p>
            </p:txBody>
          </p:sp>
        </p:grpSp>
        <p:sp>
          <p:nvSpPr>
            <p:cNvPr id="36" name="Pfeil: nach unten 35">
              <a:extLst>
                <a:ext uri="{FF2B5EF4-FFF2-40B4-BE49-F238E27FC236}">
                  <a16:creationId xmlns:a16="http://schemas.microsoft.com/office/drawing/2014/main" id="{E3FF7C52-9CCD-4E57-2929-3CD71D31928E}"/>
                </a:ext>
              </a:extLst>
            </p:cNvPr>
            <p:cNvSpPr/>
            <p:nvPr/>
          </p:nvSpPr>
          <p:spPr>
            <a:xfrm>
              <a:off x="6901874" y="3482030"/>
              <a:ext cx="452221" cy="60051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BD2DB2D-5DCA-F488-6273-B5644BE1011F}"/>
              </a:ext>
            </a:extLst>
          </p:cNvPr>
          <p:cNvGrpSpPr/>
          <p:nvPr/>
        </p:nvGrpSpPr>
        <p:grpSpPr>
          <a:xfrm>
            <a:off x="5819455" y="2154710"/>
            <a:ext cx="1656184" cy="1956221"/>
            <a:chOff x="8721625" y="2491970"/>
            <a:chExt cx="2208245" cy="2608295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E6575C2B-CF95-9073-0D4F-3193982E800D}"/>
                </a:ext>
              </a:extLst>
            </p:cNvPr>
            <p:cNvGrpSpPr/>
            <p:nvPr/>
          </p:nvGrpSpPr>
          <p:grpSpPr>
            <a:xfrm>
              <a:off x="8721625" y="2491970"/>
              <a:ext cx="2208245" cy="2608295"/>
              <a:chOff x="838200" y="1451131"/>
              <a:chExt cx="2208245" cy="2608295"/>
            </a:xfrm>
          </p:grpSpPr>
          <p:sp>
            <p:nvSpPr>
              <p:cNvPr id="29" name="Rechteck: abgerundete Ecken 28">
                <a:extLst>
                  <a:ext uri="{FF2B5EF4-FFF2-40B4-BE49-F238E27FC236}">
                    <a16:creationId xmlns:a16="http://schemas.microsoft.com/office/drawing/2014/main" id="{9C5F2DCE-8B55-44A1-13D7-26D0F932A1B7}"/>
                  </a:ext>
                </a:extLst>
              </p:cNvPr>
              <p:cNvSpPr/>
              <p:nvPr/>
            </p:nvSpPr>
            <p:spPr bwMode="auto">
              <a:xfrm>
                <a:off x="838200" y="3159313"/>
                <a:ext cx="2208245" cy="900113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ts val="1500"/>
                  </a:lnSpc>
                  <a:defRPr/>
                </a:pPr>
                <a:r>
                  <a:rPr lang="de-DE" sz="1200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1,0 Mrd. Euro</a:t>
                </a:r>
              </a:p>
            </p:txBody>
          </p:sp>
          <p:sp>
            <p:nvSpPr>
              <p:cNvPr id="28" name="Rechteck: abgerundete Ecken 27">
                <a:extLst>
                  <a:ext uri="{FF2B5EF4-FFF2-40B4-BE49-F238E27FC236}">
                    <a16:creationId xmlns:a16="http://schemas.microsoft.com/office/drawing/2014/main" id="{7A8624F5-6E4A-BF29-DB79-81FF8C0DF051}"/>
                  </a:ext>
                </a:extLst>
              </p:cNvPr>
              <p:cNvSpPr/>
              <p:nvPr/>
            </p:nvSpPr>
            <p:spPr bwMode="auto">
              <a:xfrm>
                <a:off x="838200" y="1451131"/>
                <a:ext cx="2208245" cy="900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2024 bis 2027</a:t>
                </a: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(gem. § 61a </a:t>
                </a:r>
                <a:b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SGB XI)</a:t>
                </a:r>
              </a:p>
            </p:txBody>
          </p:sp>
        </p:grpSp>
        <p:sp>
          <p:nvSpPr>
            <p:cNvPr id="38" name="Pfeil: nach unten 37">
              <a:extLst>
                <a:ext uri="{FF2B5EF4-FFF2-40B4-BE49-F238E27FC236}">
                  <a16:creationId xmlns:a16="http://schemas.microsoft.com/office/drawing/2014/main" id="{E348F174-4780-62FF-45F8-17A4650D0F24}"/>
                </a:ext>
              </a:extLst>
            </p:cNvPr>
            <p:cNvSpPr/>
            <p:nvPr/>
          </p:nvSpPr>
          <p:spPr>
            <a:xfrm>
              <a:off x="9599637" y="3487483"/>
              <a:ext cx="452221" cy="600517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4C2842B-E609-6AA8-CDE0-72A308437DE5}"/>
              </a:ext>
            </a:extLst>
          </p:cNvPr>
          <p:cNvCxnSpPr/>
          <p:nvPr/>
        </p:nvCxnSpPr>
        <p:spPr>
          <a:xfrm flipV="1">
            <a:off x="5988142" y="3374749"/>
            <a:ext cx="1419446" cy="92529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D0FAB5-70C9-42D6-F416-C5FBD1C4F1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4AB94B-472C-FA55-A913-E5503DA5334A}"/>
              </a:ext>
            </a:extLst>
          </p:cNvPr>
          <p:cNvSpPr txBox="1"/>
          <p:nvPr/>
        </p:nvSpPr>
        <p:spPr>
          <a:xfrm>
            <a:off x="468314" y="4221917"/>
            <a:ext cx="720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kern="0" spc="30" dirty="0">
                <a:latin typeface="+mn-lt"/>
                <a:cs typeface="Arial" panose="020B0604020202020204" pitchFamily="34" charset="0"/>
              </a:rPr>
              <a:t>Mit „Haushaltsfinanzierungsgesetz 2023“ Streichung für die Jahre </a:t>
            </a:r>
            <a:r>
              <a:rPr lang="de-DE" sz="1000" kern="0" spc="20" dirty="0">
                <a:latin typeface="+mn-lt"/>
                <a:cs typeface="Arial" panose="020B0604020202020204" pitchFamily="34" charset="0"/>
              </a:rPr>
              <a:t>2024 bis 2027, zum Ausgleich Zuführung Pflegevorsorgefonds auf </a:t>
            </a:r>
            <a:r>
              <a:rPr lang="de-DE" sz="1000" kern="0" spc="10" dirty="0">
                <a:latin typeface="+mn-lt"/>
                <a:cs typeface="Arial" panose="020B0604020202020204" pitchFamily="34" charset="0"/>
              </a:rPr>
              <a:t>0,7 Mrd. Euro pro Jahr begrenzt (Zuführung 2022 = 1,63 Mrd. Euro) </a:t>
            </a:r>
            <a:endParaRPr lang="de-DE" sz="1000" spc="1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4442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322597-57A6-B80F-B2D6-01F2DFC734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spc="8" dirty="0"/>
              <a:t>Exkurs: Änderungen im Leistungsrecht</a:t>
            </a:r>
            <a:endParaRPr lang="de-DE" sz="1200" spc="8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1173EAF-F56A-6131-DB75-872D3B98F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/>
        </p:nvSpPr>
        <p:spPr>
          <a:xfrm>
            <a:off x="629100" y="1080000"/>
            <a:ext cx="7425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endParaRPr lang="de-DE" sz="1275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4D8602-7E5F-3FCB-ABB6-EE4BF65CD280}"/>
              </a:ext>
            </a:extLst>
          </p:cNvPr>
          <p:cNvGrpSpPr/>
          <p:nvPr/>
        </p:nvGrpSpPr>
        <p:grpSpPr>
          <a:xfrm>
            <a:off x="5810682" y="1425799"/>
            <a:ext cx="1887634" cy="1432248"/>
            <a:chOff x="969329" y="3310336"/>
            <a:chExt cx="2516845" cy="1909664"/>
          </a:xfrm>
          <a:effectLst/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16A18642-7152-6F58-AABE-D855D0D5BD4E}"/>
                </a:ext>
              </a:extLst>
            </p:cNvPr>
            <p:cNvSpPr/>
            <p:nvPr/>
          </p:nvSpPr>
          <p:spPr bwMode="auto">
            <a:xfrm>
              <a:off x="1146174" y="3600000"/>
              <a:ext cx="2340000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ts val="1650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Gemeinsamer Jahresbetrag </a:t>
              </a: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für Verhinderungs- und Kurzzeitpflege</a:t>
              </a:r>
              <a:br>
                <a:rPr lang="de-DE" sz="1200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(1. Juli 2025)</a:t>
              </a:r>
            </a:p>
          </p:txBody>
        </p:sp>
        <p:pic>
          <p:nvPicPr>
            <p:cNvPr id="22" name="Grafik 21" descr="Marke folgen mit einfarbiger Füllung">
              <a:extLst>
                <a:ext uri="{FF2B5EF4-FFF2-40B4-BE49-F238E27FC236}">
                  <a16:creationId xmlns:a16="http://schemas.microsoft.com/office/drawing/2014/main" id="{F9621D19-021B-03D2-069D-3DBA7D003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408317A-38BF-9BFF-A052-A76BD8B2D5FC}"/>
              </a:ext>
            </a:extLst>
          </p:cNvPr>
          <p:cNvGrpSpPr/>
          <p:nvPr/>
        </p:nvGrpSpPr>
        <p:grpSpPr>
          <a:xfrm>
            <a:off x="3110682" y="1506799"/>
            <a:ext cx="1887634" cy="1432248"/>
            <a:chOff x="969329" y="3310336"/>
            <a:chExt cx="2516845" cy="1909664"/>
          </a:xfrm>
          <a:effectLst/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E55E56A3-A45C-EA1B-833B-81B4E14CDEB2}"/>
                </a:ext>
              </a:extLst>
            </p:cNvPr>
            <p:cNvSpPr/>
            <p:nvPr/>
          </p:nvSpPr>
          <p:spPr bwMode="auto">
            <a:xfrm>
              <a:off x="1146174" y="3600000"/>
              <a:ext cx="2340000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Pflegeunter-</a:t>
              </a:r>
              <a:r>
                <a:rPr lang="de-DE" sz="1200" kern="0" spc="8" dirty="0" err="1">
                  <a:latin typeface="+mj-lt"/>
                  <a:cs typeface="Arial" panose="020B0604020202020204" pitchFamily="34" charset="0"/>
                </a:rPr>
                <a:t>stützungsgeld</a:t>
              </a: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 für 10 Arbeitstage </a:t>
              </a: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je Kalenderjahr</a:t>
              </a:r>
            </a:p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(1. Januar 2024)</a:t>
              </a:r>
              <a:endParaRPr lang="de-DE" sz="1200" b="1" kern="0" spc="8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25" name="Grafik 24" descr="Marke folgen mit einfarbiger Füllung">
              <a:extLst>
                <a:ext uri="{FF2B5EF4-FFF2-40B4-BE49-F238E27FC236}">
                  <a16:creationId xmlns:a16="http://schemas.microsoft.com/office/drawing/2014/main" id="{41CF67DA-D101-8253-4C27-663F6BF4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4A47E00-EDC1-B324-98E7-621086109D59}"/>
              </a:ext>
            </a:extLst>
          </p:cNvPr>
          <p:cNvGrpSpPr/>
          <p:nvPr/>
        </p:nvGrpSpPr>
        <p:grpSpPr>
          <a:xfrm>
            <a:off x="468313" y="1607917"/>
            <a:ext cx="1887634" cy="1432248"/>
            <a:chOff x="969329" y="3310336"/>
            <a:chExt cx="2516845" cy="1909664"/>
          </a:xfrm>
          <a:effectLst/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1F2FA6CB-05C7-B16E-0A01-D07589ED3C77}"/>
                </a:ext>
              </a:extLst>
            </p:cNvPr>
            <p:cNvSpPr/>
            <p:nvPr/>
          </p:nvSpPr>
          <p:spPr bwMode="auto">
            <a:xfrm>
              <a:off x="1146174" y="3600000"/>
              <a:ext cx="2340000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Anhebung Pflege-sachleistung und</a:t>
              </a:r>
              <a:br>
                <a:rPr lang="de-DE" sz="1200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Pflegegeld </a:t>
              </a: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um 5 %</a:t>
              </a:r>
              <a:b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(1. Januar 2024)</a:t>
              </a:r>
              <a:endParaRPr lang="de-DE" sz="1200" b="1" kern="0" spc="8" dirty="0"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28" name="Grafik 27" descr="Marke folgen mit einfarbiger Füllung">
              <a:extLst>
                <a:ext uri="{FF2B5EF4-FFF2-40B4-BE49-F238E27FC236}">
                  <a16:creationId xmlns:a16="http://schemas.microsoft.com/office/drawing/2014/main" id="{EE87B344-ABF7-1358-AC3A-0EAFE5A8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EBCC3AD-E7C2-4844-5043-A5452173FCBA}"/>
              </a:ext>
            </a:extLst>
          </p:cNvPr>
          <p:cNvGrpSpPr/>
          <p:nvPr/>
        </p:nvGrpSpPr>
        <p:grpSpPr>
          <a:xfrm>
            <a:off x="1085682" y="3180799"/>
            <a:ext cx="1974150" cy="1432248"/>
            <a:chOff x="969329" y="3310336"/>
            <a:chExt cx="2632199" cy="1909664"/>
          </a:xfrm>
          <a:effectLst/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141317F9-372B-6AB5-6F7E-F04DE656397A}"/>
                </a:ext>
              </a:extLst>
            </p:cNvPr>
            <p:cNvSpPr/>
            <p:nvPr/>
          </p:nvSpPr>
          <p:spPr bwMode="auto">
            <a:xfrm>
              <a:off x="1146174" y="3600000"/>
              <a:ext cx="2455354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Weitere </a:t>
              </a: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Begrenzung </a:t>
              </a: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des Eigenanteils bei vollstationärer Pflege (1. Januar 2024)</a:t>
              </a:r>
            </a:p>
          </p:txBody>
        </p:sp>
        <p:pic>
          <p:nvPicPr>
            <p:cNvPr id="31" name="Grafik 30" descr="Marke folgen mit einfarbiger Füllung">
              <a:extLst>
                <a:ext uri="{FF2B5EF4-FFF2-40B4-BE49-F238E27FC236}">
                  <a16:creationId xmlns:a16="http://schemas.microsoft.com/office/drawing/2014/main" id="{DF1FCBB1-A4A5-D5F4-517B-5BE6CE5C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AF41F61-5564-8634-EABB-E07C4ED8D8AF}"/>
              </a:ext>
            </a:extLst>
          </p:cNvPr>
          <p:cNvGrpSpPr/>
          <p:nvPr/>
        </p:nvGrpSpPr>
        <p:grpSpPr>
          <a:xfrm>
            <a:off x="6326116" y="3003185"/>
            <a:ext cx="1887634" cy="1432248"/>
            <a:chOff x="969329" y="3310336"/>
            <a:chExt cx="2516845" cy="1909664"/>
          </a:xfrm>
          <a:effectLst/>
        </p:grpSpPr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1CC63266-104B-5A62-E3BF-1B67698454DF}"/>
                </a:ext>
              </a:extLst>
            </p:cNvPr>
            <p:cNvSpPr/>
            <p:nvPr/>
          </p:nvSpPr>
          <p:spPr bwMode="auto">
            <a:xfrm>
              <a:off x="1146174" y="3600000"/>
              <a:ext cx="2340000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Dynamisierung</a:t>
              </a:r>
              <a:b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um Inflationsrate der letzten </a:t>
              </a:r>
              <a:br>
                <a:rPr lang="de-DE" sz="1200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3 Kalenderjahre</a:t>
              </a:r>
            </a:p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(1. Januar 2028)</a:t>
              </a:r>
            </a:p>
          </p:txBody>
        </p:sp>
        <p:pic>
          <p:nvPicPr>
            <p:cNvPr id="34" name="Grafik 33" descr="Marke folgen mit einfarbiger Füllung">
              <a:extLst>
                <a:ext uri="{FF2B5EF4-FFF2-40B4-BE49-F238E27FC236}">
                  <a16:creationId xmlns:a16="http://schemas.microsoft.com/office/drawing/2014/main" id="{739D47EF-7FAD-FA72-BD75-82E07110D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2B5CB43-2096-5979-8FEC-C252299F059E}"/>
              </a:ext>
            </a:extLst>
          </p:cNvPr>
          <p:cNvGrpSpPr/>
          <p:nvPr/>
        </p:nvGrpSpPr>
        <p:grpSpPr>
          <a:xfrm>
            <a:off x="3785682" y="2991799"/>
            <a:ext cx="1887634" cy="1432248"/>
            <a:chOff x="969329" y="3310336"/>
            <a:chExt cx="2516845" cy="1909664"/>
          </a:xfrm>
          <a:effectLst/>
        </p:grpSpPr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34D7AB4A-62B7-1A2A-151F-C7DF8B70CCA7}"/>
                </a:ext>
              </a:extLst>
            </p:cNvPr>
            <p:cNvSpPr/>
            <p:nvPr/>
          </p:nvSpPr>
          <p:spPr bwMode="auto">
            <a:xfrm>
              <a:off x="1146174" y="3600000"/>
              <a:ext cx="2340000" cy="162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725"/>
                </a:lnSpc>
                <a:defRPr/>
              </a:pP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Anhebung von</a:t>
              </a:r>
              <a:br>
                <a:rPr lang="de-DE" sz="1200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allen Leistungs-</a:t>
              </a:r>
              <a:br>
                <a:rPr lang="de-DE" sz="1200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 err="1">
                  <a:latin typeface="+mj-lt"/>
                  <a:cs typeface="Arial" panose="020B0604020202020204" pitchFamily="34" charset="0"/>
                </a:rPr>
                <a:t>beträgen</a:t>
              </a: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um 4,5 %</a:t>
              </a:r>
              <a:b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(1. Januar 2025)</a:t>
              </a:r>
            </a:p>
          </p:txBody>
        </p:sp>
        <p:pic>
          <p:nvPicPr>
            <p:cNvPr id="37" name="Grafik 36" descr="Marke folgen mit einfarbiger Füllung">
              <a:extLst>
                <a:ext uri="{FF2B5EF4-FFF2-40B4-BE49-F238E27FC236}">
                  <a16:creationId xmlns:a16="http://schemas.microsoft.com/office/drawing/2014/main" id="{081F069E-31ED-38A2-A7E0-317ED3F1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791F7A-5B9D-BA2C-C0DA-68C62507C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07068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t>hkk Jahreswechselseminar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99682-1F0A-4BE5-A402-BB0EBC4D505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467544" y="915566"/>
            <a:ext cx="7416800" cy="28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ts val="2500"/>
              </a:lnSpc>
              <a:spcAft>
                <a:spcPts val="1200"/>
              </a:spcAft>
              <a:buNone/>
            </a:pPr>
            <a:r>
              <a:rPr lang="de-DE" altLang="de-DE" sz="1600" dirty="0">
                <a:latin typeface="Verdana" pitchFamily="34" charset="0"/>
              </a:rPr>
              <a:t>	</a:t>
            </a:r>
            <a:r>
              <a:rPr lang="de-DE" altLang="de-DE" sz="1600" b="1" dirty="0">
                <a:latin typeface="Verdana" pitchFamily="34" charset="0"/>
              </a:rPr>
              <a:t> </a:t>
            </a:r>
            <a:r>
              <a:rPr lang="de-DE" altLang="de-DE" sz="1600" dirty="0">
                <a:latin typeface="Verdana" pitchFamily="34" charset="0"/>
              </a:rPr>
              <a:t>	</a:t>
            </a:r>
            <a:r>
              <a:rPr lang="de-DE" altLang="de-DE" sz="1600" b="1" dirty="0">
                <a:latin typeface="Verdana" pitchFamily="34" charset="0"/>
              </a:rPr>
              <a:t> </a:t>
            </a:r>
            <a:r>
              <a:rPr lang="de-DE" altLang="de-DE" sz="1600" dirty="0">
                <a:latin typeface="Verdana" pitchFamily="34" charset="0"/>
              </a:rPr>
              <a:t>	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7784" y="889013"/>
            <a:ext cx="7416800" cy="54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 sz="2400" baseline="0">
                <a:solidFill>
                  <a:schemeClr val="tx1"/>
                </a:solidFill>
                <a:latin typeface="Arial" charset="0"/>
                <a:ea typeface="Verdana" panose="020B0604030504040204" pitchFamily="34" charset="0"/>
                <a:cs typeface="Arial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ea typeface="Verdana" panose="020B0604030504040204" pitchFamily="34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ea typeface="Verdana" panose="020B0604030504040204" pitchFamily="34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ea typeface="Verdana" panose="020B0604030504040204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kumimoji="0" lang="de-DE" altLang="de-DE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Firmenansprechpartner</a:t>
            </a:r>
            <a:endParaRPr kumimoji="0" lang="de-DE" alt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  <a:p>
            <a:pPr marL="0" indent="0">
              <a:lnSpc>
                <a:spcPts val="2500"/>
              </a:lnSpc>
              <a:spcAft>
                <a:spcPts val="1200"/>
              </a:spcAft>
              <a:buNone/>
            </a:pPr>
            <a:r>
              <a:rPr lang="de-DE" altLang="de-DE" sz="1300" b="1" dirty="0">
                <a:solidFill>
                  <a:srgbClr val="CE1620"/>
                </a:solidFill>
                <a:latin typeface="Verdana" pitchFamily="34" charset="0"/>
              </a:rPr>
              <a:t>l  </a:t>
            </a: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Ihre individuellen Ansprechpartner finden Sie auf unserer Homepage:    	https://www.hkk.de/firmenservice/service/ansprechpartner</a:t>
            </a:r>
          </a:p>
          <a:p>
            <a:pPr marL="0" indent="0" eaLnBrk="1" hangingPunct="1">
              <a:lnSpc>
                <a:spcPts val="2500"/>
              </a:lnSpc>
              <a:spcAft>
                <a:spcPts val="1200"/>
              </a:spcAft>
              <a:buNone/>
            </a:pPr>
            <a:r>
              <a:rPr lang="de-DE" altLang="de-DE" sz="1300" b="1" dirty="0">
                <a:latin typeface="Verdana" pitchFamily="34" charset="0"/>
              </a:rPr>
              <a:t>Referenten des Seminars</a:t>
            </a:r>
          </a:p>
          <a:p>
            <a:pPr marL="0" indent="0" eaLnBrk="1" hangingPunct="1">
              <a:lnSpc>
                <a:spcPts val="2500"/>
              </a:lnSpc>
              <a:spcAft>
                <a:spcPts val="1200"/>
              </a:spcAft>
              <a:buNone/>
            </a:pPr>
            <a:r>
              <a:rPr lang="de-DE" altLang="de-DE" sz="1300" b="1" dirty="0">
                <a:solidFill>
                  <a:srgbClr val="CE1620"/>
                </a:solidFill>
                <a:latin typeface="Verdana" pitchFamily="34" charset="0"/>
              </a:rPr>
              <a:t>l</a:t>
            </a:r>
            <a:r>
              <a:rPr lang="de-DE" altLang="de-DE" sz="1300" b="1" dirty="0">
                <a:solidFill>
                  <a:srgbClr val="D6490F"/>
                </a:solidFill>
                <a:latin typeface="Verdana" pitchFamily="34" charset="0"/>
              </a:rPr>
              <a:t>  </a:t>
            </a:r>
            <a:r>
              <a:rPr lang="de-DE" altLang="de-DE" sz="1300" dirty="0">
                <a:latin typeface="Verdana" pitchFamily="34" charset="0"/>
              </a:rPr>
              <a:t>Dennis Hülstede	Telefon: 0421 3655-1602</a:t>
            </a:r>
          </a:p>
          <a:p>
            <a:pPr marL="0" indent="0" eaLnBrk="1" hangingPunct="1">
              <a:lnSpc>
                <a:spcPts val="2500"/>
              </a:lnSpc>
              <a:spcAft>
                <a:spcPts val="1200"/>
              </a:spcAft>
              <a:buNone/>
            </a:pPr>
            <a:r>
              <a:rPr lang="de-DE" altLang="de-DE" sz="1300" b="1" dirty="0">
                <a:latin typeface="Verdana" pitchFamily="34" charset="0"/>
              </a:rPr>
              <a:t>   </a:t>
            </a:r>
            <a:r>
              <a:rPr lang="de-DE" altLang="de-DE" sz="1300" dirty="0">
                <a:latin typeface="Verdana" pitchFamily="34" charset="0"/>
              </a:rPr>
              <a:t>E-Mail: Dennis.Huelstede@hkk.de</a:t>
            </a:r>
            <a:endParaRPr kumimoji="0" lang="de-DE" altLang="de-DE" sz="1600" b="1" i="0" u="none" strike="noStrike" kern="0" cap="none" spc="0" normalizeH="0" baseline="0" noProof="0" dirty="0">
              <a:ln>
                <a:noFill/>
              </a:ln>
              <a:solidFill>
                <a:srgbClr val="CE162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rgbClr val="DC0A1E"/>
              </a:buClr>
              <a:buSzTx/>
              <a:buFont typeface="Arial" panose="020B0604020202020204" pitchFamily="34" charset="0"/>
              <a:buNone/>
              <a:tabLst>
                <a:tab pos="182563" algn="l"/>
              </a:tabLst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CE162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l</a:t>
            </a: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D6490F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de-DE" altLang="de-DE" sz="1600" kern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Axel Städtler	Telefon: 0421 3655-1611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rgbClr val="DC0A1E"/>
              </a:buClr>
              <a:buSzTx/>
              <a:buFont typeface="Arial" panose="020B0604020202020204" pitchFamily="34" charset="0"/>
              <a:buNone/>
              <a:tabLst>
                <a:tab pos="182563" algn="l"/>
              </a:tabLst>
              <a:defRPr/>
            </a:pPr>
            <a:r>
              <a:rPr kumimoji="0" lang="de-DE" altLang="de-DE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   </a:t>
            </a: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E-Mail: </a:t>
            </a:r>
            <a:r>
              <a:rPr lang="de-DE" altLang="de-DE" sz="1300" kern="0" dirty="0" err="1">
                <a:solidFill>
                  <a:srgbClr val="000000"/>
                </a:solidFill>
                <a:latin typeface="Verdana" pitchFamily="34" charset="0"/>
              </a:rPr>
              <a:t>Axel.Staedtler</a:t>
            </a:r>
            <a:r>
              <a:rPr kumimoji="0" lang="de-DE" altLang="de-DE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@hkk.de</a:t>
            </a:r>
            <a:endParaRPr kumimoji="0" lang="de-DE" alt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rgbClr val="DC0A1E"/>
              </a:buClr>
              <a:buSzTx/>
              <a:buFont typeface="Arial" panose="020B0604020202020204" pitchFamily="34" charset="0"/>
              <a:buNone/>
              <a:tabLst>
                <a:tab pos="182563" algn="l"/>
              </a:tabLst>
              <a:defRPr/>
            </a:pPr>
            <a:endParaRPr kumimoji="0" lang="de-DE" alt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rgbClr val="DC0A1E"/>
              </a:buClr>
              <a:buSzTx/>
              <a:buFont typeface="Arial" panose="020B0604020202020204" pitchFamily="34" charset="0"/>
              <a:buNone/>
              <a:tabLst>
                <a:tab pos="182563" algn="l"/>
              </a:tabLst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20000"/>
              </a:spcBef>
              <a:spcAft>
                <a:spcPts val="1200"/>
              </a:spcAft>
              <a:buClr>
                <a:srgbClr val="DC0A1E"/>
              </a:buClr>
              <a:buSzTx/>
              <a:buFont typeface="Arial" panose="020B0604020202020204" pitchFamily="34" charset="0"/>
              <a:buNone/>
              <a:tabLst>
                <a:tab pos="182563" algn="l"/>
              </a:tabLst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	</a:t>
            </a: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	</a:t>
            </a: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226445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  <a:tabLst>
                <a:tab pos="198835" algn="l"/>
              </a:tabLst>
            </a:pPr>
            <a:r>
              <a:rPr lang="de-DE" sz="1200" b="1" spc="8" dirty="0"/>
              <a:t>Elterneigenschaft (weitgehend unverändert)</a:t>
            </a:r>
          </a:p>
          <a:p>
            <a:pPr>
              <a:lnSpc>
                <a:spcPts val="165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spc="15" dirty="0"/>
          </a:p>
          <a:p>
            <a:pPr>
              <a:lnSpc>
                <a:spcPts val="165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spc="15" dirty="0"/>
          </a:p>
          <a:p>
            <a:pPr>
              <a:lnSpc>
                <a:spcPts val="165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spc="15" dirty="0"/>
          </a:p>
          <a:p>
            <a:pPr>
              <a:lnSpc>
                <a:spcPts val="165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spc="15" dirty="0"/>
          </a:p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  <a:defRPr/>
            </a:pPr>
            <a:r>
              <a:rPr lang="de-DE" sz="1050" kern="1200" spc="8" dirty="0"/>
              <a:t>*) Familienband zu einem Zeitpunkt bewirkt, zu dem für das Kind eine </a:t>
            </a:r>
            <a:r>
              <a:rPr lang="de-DE" sz="1050" b="1" kern="1200" spc="8" dirty="0">
                <a:solidFill>
                  <a:schemeClr val="bg2">
                    <a:lumMod val="10000"/>
                  </a:schemeClr>
                </a:solidFill>
              </a:rPr>
              <a:t>Familienversicherung</a:t>
            </a:r>
            <a:r>
              <a:rPr lang="de-DE" sz="1050" kern="1200" spc="8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050" kern="1200" spc="8" dirty="0"/>
              <a:t>hätte begründet werden können (18. Lebensjahr, 23. Lebensjahr ohne Erwerbstätigkeit, 25. Lebensjahr </a:t>
            </a:r>
            <a:r>
              <a:rPr lang="de-DE" sz="1050" spc="8" dirty="0"/>
              <a:t>in Schul-/</a:t>
            </a:r>
            <a:r>
              <a:rPr lang="de-DE" sz="1050" kern="1200" spc="8" dirty="0"/>
              <a:t>Berufsausbildung, ohne Altersbegrenzung bei behinderten Kindern), bei Stiefkindern wird zudem ein gemeinsamer Haushalt verlangt</a:t>
            </a:r>
          </a:p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  <a:defRPr/>
            </a:pPr>
            <a:endParaRPr lang="de-DE" sz="1275" b="1" spc="15" dirty="0">
              <a:solidFill>
                <a:srgbClr val="D50054"/>
              </a:solidFill>
            </a:endParaRPr>
          </a:p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  <a:defRPr/>
            </a:pPr>
            <a:r>
              <a:rPr lang="de-DE" sz="1275" b="1" spc="15" dirty="0">
                <a:solidFill>
                  <a:schemeClr val="tx2"/>
                </a:solidFill>
              </a:rPr>
              <a:t>PRAXIS-TIPP:</a:t>
            </a:r>
            <a:r>
              <a:rPr lang="de-DE" sz="1275" b="1" spc="15" dirty="0">
                <a:solidFill>
                  <a:srgbClr val="D50054"/>
                </a:solidFill>
              </a:rPr>
              <a:t> </a:t>
            </a:r>
            <a:r>
              <a:rPr lang="de-DE" sz="1275" kern="1200" spc="15" dirty="0"/>
              <a:t>Ergänzende Informationen enthalten die </a:t>
            </a:r>
            <a:r>
              <a:rPr lang="de-DE" sz="1275" b="1" kern="1200" spc="15" dirty="0">
                <a:solidFill>
                  <a:schemeClr val="bg2">
                    <a:lumMod val="10000"/>
                  </a:schemeClr>
                </a:solidFill>
              </a:rPr>
              <a:t>Grundsätzlichen Hinweise </a:t>
            </a:r>
            <a:r>
              <a:rPr lang="de-DE" sz="1275" kern="1200" spc="15" dirty="0"/>
              <a:t>vom 11. Juli 2023:  </a:t>
            </a:r>
            <a:r>
              <a:rPr lang="de-DE" sz="1275" kern="1200" spc="15" dirty="0">
                <a:solidFill>
                  <a:schemeClr val="tx2"/>
                </a:solidFill>
              </a:rPr>
              <a:t>www.informationsportal.de </a:t>
            </a:r>
            <a:r>
              <a:rPr lang="de-DE" sz="1275" kern="1200" spc="15" dirty="0"/>
              <a:t>(in der SV-Bibliothek)</a:t>
            </a:r>
            <a:endParaRPr lang="de-DE" b="1" spc="15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87B374-5DD9-32EE-3F52-1CDFC943A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B38334A7-CD5C-D55F-5AC3-46DF442D11A7}"/>
              </a:ext>
            </a:extLst>
          </p:cNvPr>
          <p:cNvSpPr txBox="1">
            <a:spLocks/>
          </p:cNvSpPr>
          <p:nvPr/>
        </p:nvSpPr>
        <p:spPr>
          <a:xfrm>
            <a:off x="603720" y="1088069"/>
            <a:ext cx="7830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endParaRPr lang="de-DE" sz="1350" spc="8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0BB873D-2DE1-7AE7-6E2B-9829D88DEF9B}"/>
              </a:ext>
            </a:extLst>
          </p:cNvPr>
          <p:cNvGrpSpPr/>
          <p:nvPr/>
        </p:nvGrpSpPr>
        <p:grpSpPr>
          <a:xfrm>
            <a:off x="4251085" y="1563638"/>
            <a:ext cx="1746394" cy="1080120"/>
            <a:chOff x="969329" y="3310336"/>
            <a:chExt cx="2328525" cy="1440160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F88680F5-339C-73C1-B1C9-11F695D436B9}"/>
                </a:ext>
              </a:extLst>
            </p:cNvPr>
            <p:cNvSpPr/>
            <p:nvPr/>
          </p:nvSpPr>
          <p:spPr bwMode="auto">
            <a:xfrm>
              <a:off x="1146174" y="3600000"/>
              <a:ext cx="2151680" cy="1150496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650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Adoptivkinder*</a:t>
              </a:r>
            </a:p>
          </p:txBody>
        </p:sp>
        <p:pic>
          <p:nvPicPr>
            <p:cNvPr id="19" name="Grafik 18" descr="Marke folgen mit einfarbiger Füllung">
              <a:extLst>
                <a:ext uri="{FF2B5EF4-FFF2-40B4-BE49-F238E27FC236}">
                  <a16:creationId xmlns:a16="http://schemas.microsoft.com/office/drawing/2014/main" id="{6421120D-0977-B931-BE04-7B76E30CD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7004390-0162-82A2-54E9-28B364547D12}"/>
              </a:ext>
            </a:extLst>
          </p:cNvPr>
          <p:cNvGrpSpPr/>
          <p:nvPr/>
        </p:nvGrpSpPr>
        <p:grpSpPr>
          <a:xfrm>
            <a:off x="2372057" y="1563638"/>
            <a:ext cx="1746394" cy="1080120"/>
            <a:chOff x="969329" y="3310336"/>
            <a:chExt cx="2328525" cy="1440160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040A951D-4F1F-EB18-5CEE-54B762EFE8D2}"/>
                </a:ext>
              </a:extLst>
            </p:cNvPr>
            <p:cNvSpPr/>
            <p:nvPr/>
          </p:nvSpPr>
          <p:spPr bwMode="auto">
            <a:xfrm>
              <a:off x="1146174" y="3600000"/>
              <a:ext cx="2151680" cy="1150496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650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Pflegekinder</a:t>
              </a:r>
            </a:p>
          </p:txBody>
        </p:sp>
        <p:pic>
          <p:nvPicPr>
            <p:cNvPr id="36" name="Grafik 35" descr="Marke folgen mit einfarbiger Füllung">
              <a:extLst>
                <a:ext uri="{FF2B5EF4-FFF2-40B4-BE49-F238E27FC236}">
                  <a16:creationId xmlns:a16="http://schemas.microsoft.com/office/drawing/2014/main" id="{CD75D6C0-5252-7AE6-01BD-C40DFF5DC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7ABD1AE-E641-63D0-048C-DDF5BA03217A}"/>
              </a:ext>
            </a:extLst>
          </p:cNvPr>
          <p:cNvGrpSpPr/>
          <p:nvPr/>
        </p:nvGrpSpPr>
        <p:grpSpPr>
          <a:xfrm>
            <a:off x="489516" y="1563638"/>
            <a:ext cx="1749907" cy="1080120"/>
            <a:chOff x="969329" y="3310336"/>
            <a:chExt cx="2333209" cy="1440160"/>
          </a:xfrm>
        </p:grpSpPr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2CF6A6A8-0E8B-3B96-10E4-DE10D2E71E25}"/>
                </a:ext>
              </a:extLst>
            </p:cNvPr>
            <p:cNvSpPr/>
            <p:nvPr/>
          </p:nvSpPr>
          <p:spPr bwMode="auto">
            <a:xfrm>
              <a:off x="1146174" y="3600000"/>
              <a:ext cx="2156364" cy="1150496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650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Leibliche</a:t>
              </a:r>
              <a:b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Kinder</a:t>
              </a:r>
            </a:p>
          </p:txBody>
        </p:sp>
        <p:pic>
          <p:nvPicPr>
            <p:cNvPr id="39" name="Grafik 38" descr="Marke folgen mit einfarbiger Füllung">
              <a:extLst>
                <a:ext uri="{FF2B5EF4-FFF2-40B4-BE49-F238E27FC236}">
                  <a16:creationId xmlns:a16="http://schemas.microsoft.com/office/drawing/2014/main" id="{5428EC19-A9FC-71EE-5EFD-A9A6542C1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CFDA67F-37C3-131C-D402-4888F741D5B6}"/>
              </a:ext>
            </a:extLst>
          </p:cNvPr>
          <p:cNvGrpSpPr/>
          <p:nvPr/>
        </p:nvGrpSpPr>
        <p:grpSpPr>
          <a:xfrm>
            <a:off x="6138719" y="1563638"/>
            <a:ext cx="1746394" cy="1080120"/>
            <a:chOff x="969329" y="3310336"/>
            <a:chExt cx="2328525" cy="1440160"/>
          </a:xfrm>
        </p:grpSpPr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3F705F64-A2DA-9189-0D22-0CFCA9FD2CCB}"/>
                </a:ext>
              </a:extLst>
            </p:cNvPr>
            <p:cNvSpPr/>
            <p:nvPr/>
          </p:nvSpPr>
          <p:spPr bwMode="auto">
            <a:xfrm>
              <a:off x="1146174" y="3600000"/>
              <a:ext cx="2151680" cy="1150496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 anchorCtr="0"/>
            <a:lstStyle/>
            <a:p>
              <a:pPr algn="ctr" defTabSz="685800" eaLnBrk="0" hangingPunct="0">
                <a:lnSpc>
                  <a:spcPts val="1650"/>
                </a:lnSpc>
                <a:defRPr/>
              </a:pPr>
              <a:r>
                <a:rPr lang="de-DE" sz="12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Stiefkinder*</a:t>
              </a:r>
            </a:p>
          </p:txBody>
        </p:sp>
        <p:pic>
          <p:nvPicPr>
            <p:cNvPr id="42" name="Grafik 41" descr="Marke folgen mit einfarbiger Füllung">
              <a:extLst>
                <a:ext uri="{FF2B5EF4-FFF2-40B4-BE49-F238E27FC236}">
                  <a16:creationId xmlns:a16="http://schemas.microsoft.com/office/drawing/2014/main" id="{CEA9F551-168A-936E-8598-5449B59D7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69329" y="3310336"/>
              <a:ext cx="540000" cy="540000"/>
            </a:xfrm>
            <a:prstGeom prst="rect">
              <a:avLst/>
            </a:prstGeom>
          </p:spPr>
        </p:pic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3BDB77-B045-5F98-EDC0-399A140E50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03447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400"/>
              </a:spcBef>
              <a:buSzPct val="130000"/>
              <a:buNone/>
              <a:defRPr/>
            </a:pPr>
            <a:r>
              <a:rPr lang="de-DE" sz="1200" b="1" spc="15" dirty="0"/>
              <a:t>Einführung PV-Beitrags</a:t>
            </a:r>
            <a:r>
              <a:rPr lang="de-DE" sz="1200" b="1" spc="15" dirty="0">
                <a:solidFill>
                  <a:schemeClr val="tx2"/>
                </a:solidFill>
              </a:rPr>
              <a:t>ab</a:t>
            </a:r>
            <a:r>
              <a:rPr lang="de-DE" sz="1200" b="1" spc="15" dirty="0"/>
              <a:t>schlag</a:t>
            </a:r>
          </a:p>
          <a:p>
            <a:pPr marL="214313" indent="-214313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75" kern="1200" spc="8" dirty="0"/>
              <a:t>Bis zum Ablauf des Monats, in dem das jeweilige Kind das </a:t>
            </a:r>
            <a:r>
              <a:rPr lang="de-DE" sz="1275" b="1" kern="1200" spc="8" dirty="0">
                <a:solidFill>
                  <a:schemeClr val="bg2">
                    <a:lumMod val="10000"/>
                  </a:schemeClr>
                </a:solidFill>
              </a:rPr>
              <a:t>25. Lebensjahr </a:t>
            </a:r>
            <a:r>
              <a:rPr lang="de-DE" sz="1275" kern="1200" spc="8" dirty="0"/>
              <a:t>vollendet hat oder </a:t>
            </a:r>
            <a:r>
              <a:rPr lang="de-DE" sz="1275" kern="1200" spc="15" dirty="0"/>
              <a:t>bei verstorbenen Kindern vollendet hätte; danach entfällt der Abschlag für dieses Kind</a:t>
            </a:r>
          </a:p>
          <a:p>
            <a:pPr marL="214313" indent="-214313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75" kern="1200" spc="23" dirty="0"/>
              <a:t>Maximal </a:t>
            </a:r>
            <a:r>
              <a:rPr lang="de-DE" sz="1275" b="1" kern="1200" spc="23" dirty="0">
                <a:solidFill>
                  <a:schemeClr val="bg2">
                    <a:lumMod val="10000"/>
                  </a:schemeClr>
                </a:solidFill>
              </a:rPr>
              <a:t>1,00 Beitragssatzpunkte </a:t>
            </a:r>
            <a:r>
              <a:rPr lang="de-DE" sz="1275" kern="1200" spc="23" dirty="0"/>
              <a:t>bei fünf oder mehr berücksichtigungsfähigen Kindern; </a:t>
            </a:r>
            <a:r>
              <a:rPr lang="de-DE" sz="1275" kern="1200" spc="15" dirty="0"/>
              <a:t>sind Abschläge für alle Kinder entfallen, gelten wieder </a:t>
            </a:r>
            <a:r>
              <a:rPr lang="de-DE" sz="1275" b="1" kern="1200" spc="15" dirty="0">
                <a:solidFill>
                  <a:schemeClr val="bg2">
                    <a:lumMod val="10000"/>
                  </a:schemeClr>
                </a:solidFill>
              </a:rPr>
              <a:t>3,40 %:</a:t>
            </a:r>
          </a:p>
          <a:p>
            <a:pPr marL="197644" indent="-197644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  <a:tabLst>
                <a:tab pos="6319838" algn="r"/>
              </a:tabLst>
              <a:defRPr/>
            </a:pPr>
            <a:endParaRPr lang="de-DE" kern="1200" spc="23" dirty="0"/>
          </a:p>
          <a:p>
            <a:pPr marL="197644" indent="-197644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  <a:tabLst>
                <a:tab pos="6319838" algn="r"/>
              </a:tabLst>
              <a:defRPr/>
            </a:pPr>
            <a:endParaRPr lang="de-DE" b="1" kern="1200" spc="23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97644" indent="-197644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  <a:tabLst>
                <a:tab pos="6319838" algn="r"/>
              </a:tabLst>
              <a:defRPr/>
            </a:pPr>
            <a:endParaRPr lang="de-DE" b="1" kern="1200" spc="23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97644" indent="-197644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  <a:tabLst>
                <a:tab pos="6319838" algn="r"/>
              </a:tabLst>
              <a:defRPr/>
            </a:pPr>
            <a:endParaRPr lang="de-DE" b="1" kern="1200" spc="23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97644" indent="-197644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Font typeface="Wingdings" panose="05000000000000000000" pitchFamily="2" charset="2"/>
              <a:buChar char="§"/>
              <a:tabLst>
                <a:tab pos="6319838" algn="r"/>
              </a:tabLst>
              <a:defRPr/>
            </a:pPr>
            <a:endParaRPr lang="de-DE" b="1" kern="1200" spc="23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fontAlgn="auto">
              <a:lnSpc>
                <a:spcPts val="1650"/>
              </a:lnSpc>
              <a:spcBef>
                <a:spcPts val="400"/>
              </a:spcBef>
              <a:buClr>
                <a:schemeClr val="tx1"/>
              </a:buClr>
              <a:buSzPct val="130000"/>
              <a:buNone/>
              <a:tabLst>
                <a:tab pos="6319838" algn="r"/>
              </a:tabLst>
              <a:defRPr/>
            </a:pPr>
            <a:r>
              <a:rPr lang="de-DE" sz="1275" b="1" spc="8" dirty="0">
                <a:solidFill>
                  <a:schemeClr val="tx2"/>
                </a:solidFill>
              </a:rPr>
              <a:t>HINWEIS: </a:t>
            </a:r>
            <a:r>
              <a:rPr lang="de-DE" sz="1275" spc="8" dirty="0"/>
              <a:t>Beitrags</a:t>
            </a:r>
            <a:r>
              <a:rPr lang="de-DE" sz="1275" spc="8" dirty="0">
                <a:solidFill>
                  <a:schemeClr val="tx2"/>
                </a:solidFill>
              </a:rPr>
              <a:t>ab</a:t>
            </a:r>
            <a:r>
              <a:rPr lang="de-DE" sz="1275" spc="8" dirty="0"/>
              <a:t>schlag auch für Eltern, die das </a:t>
            </a:r>
            <a:r>
              <a:rPr lang="de-DE" sz="1275" b="1" spc="8" dirty="0">
                <a:solidFill>
                  <a:schemeClr val="bg2">
                    <a:lumMod val="10000"/>
                  </a:schemeClr>
                </a:solidFill>
              </a:rPr>
              <a:t>23. Lebensjahr </a:t>
            </a:r>
            <a:r>
              <a:rPr lang="de-DE" sz="1275" spc="8" dirty="0"/>
              <a:t>noch nicht vollendet haben</a:t>
            </a:r>
            <a:endParaRPr lang="de-DE" sz="1275" b="1" spc="8" dirty="0">
              <a:solidFill>
                <a:sysClr val="windowText" lastClr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5922B6-7FBB-3F73-8E32-515177834D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24200" y="4766400"/>
            <a:ext cx="2895600" cy="2728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  <a:latin typeface="+mj-lt"/>
              </a:rPr>
              <a:t>Alles Wichtige für das Jahr 2024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4CA6FC7E-B284-B4FB-3F0D-D8435A033187}"/>
              </a:ext>
            </a:extLst>
          </p:cNvPr>
          <p:cNvSpPr txBox="1">
            <a:spLocks/>
          </p:cNvSpPr>
          <p:nvPr/>
        </p:nvSpPr>
        <p:spPr>
          <a:xfrm>
            <a:off x="629100" y="1080000"/>
            <a:ext cx="8289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  <a:p>
            <a:pPr marL="0" indent="0" defTabSz="685800" fontAlgn="auto">
              <a:lnSpc>
                <a:spcPts val="1650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  <a:defRPr/>
            </a:pPr>
            <a:endParaRPr lang="de-DE" sz="1200" b="1" spc="15" dirty="0"/>
          </a:p>
        </p:txBody>
      </p:sp>
      <p:pic>
        <p:nvPicPr>
          <p:cNvPr id="15" name="Grafik 14" descr="Baby mit einfarbiger Füllung">
            <a:extLst>
              <a:ext uri="{FF2B5EF4-FFF2-40B4-BE49-F238E27FC236}">
                <a16:creationId xmlns:a16="http://schemas.microsoft.com/office/drawing/2014/main" id="{9FE4E2F6-C31A-5931-3686-C1B88883F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7944" y="3258098"/>
            <a:ext cx="324000" cy="324000"/>
          </a:xfrm>
          <a:prstGeom prst="rect">
            <a:avLst/>
          </a:prstGeom>
        </p:spPr>
      </p:pic>
      <p:pic>
        <p:nvPicPr>
          <p:cNvPr id="16" name="Grafik 15" descr="Baby mit einfarbiger Füllung">
            <a:extLst>
              <a:ext uri="{FF2B5EF4-FFF2-40B4-BE49-F238E27FC236}">
                <a16:creationId xmlns:a16="http://schemas.microsoft.com/office/drawing/2014/main" id="{5D6237AC-2964-4E5C-80D4-B3F36CAD8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6788" y="3258098"/>
            <a:ext cx="324000" cy="324000"/>
          </a:xfrm>
          <a:prstGeom prst="rect">
            <a:avLst/>
          </a:prstGeom>
        </p:spPr>
      </p:pic>
      <p:pic>
        <p:nvPicPr>
          <p:cNvPr id="17" name="Grafik 16" descr="Baby mit einfarbiger Füllung">
            <a:extLst>
              <a:ext uri="{FF2B5EF4-FFF2-40B4-BE49-F238E27FC236}">
                <a16:creationId xmlns:a16="http://schemas.microsoft.com/office/drawing/2014/main" id="{79E1A80B-7519-03E7-67AD-DF6929F9E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395" y="3258098"/>
            <a:ext cx="324000" cy="324000"/>
          </a:xfrm>
          <a:prstGeom prst="rect">
            <a:avLst/>
          </a:prstGeom>
        </p:spPr>
      </p:pic>
      <p:pic>
        <p:nvPicPr>
          <p:cNvPr id="18" name="Grafik 17" descr="Baby mit einfarbiger Füllung">
            <a:extLst>
              <a:ext uri="{FF2B5EF4-FFF2-40B4-BE49-F238E27FC236}">
                <a16:creationId xmlns:a16="http://schemas.microsoft.com/office/drawing/2014/main" id="{59EAB9D7-BFE3-3DD4-920A-BC27AEC44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8754" y="3258098"/>
            <a:ext cx="324000" cy="324000"/>
          </a:xfrm>
          <a:prstGeom prst="rect">
            <a:avLst/>
          </a:prstGeom>
        </p:spPr>
      </p:pic>
      <p:pic>
        <p:nvPicPr>
          <p:cNvPr id="19" name="Grafik 18" descr="Baby mit einfarbiger Füllung">
            <a:extLst>
              <a:ext uri="{FF2B5EF4-FFF2-40B4-BE49-F238E27FC236}">
                <a16:creationId xmlns:a16="http://schemas.microsoft.com/office/drawing/2014/main" id="{2DE010C8-2EF3-E57B-9EAA-34BE19D9D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944" y="3258098"/>
            <a:ext cx="324000" cy="324000"/>
          </a:xfrm>
          <a:prstGeom prst="rect">
            <a:avLst/>
          </a:prstGeom>
        </p:spPr>
      </p:pic>
      <p:pic>
        <p:nvPicPr>
          <p:cNvPr id="20" name="Grafik 19" descr="Baby mit einfarbiger Füllung">
            <a:extLst>
              <a:ext uri="{FF2B5EF4-FFF2-40B4-BE49-F238E27FC236}">
                <a16:creationId xmlns:a16="http://schemas.microsoft.com/office/drawing/2014/main" id="{2957F0F2-877E-4465-8771-2A6A88AF5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4654" y="3258098"/>
            <a:ext cx="324000" cy="324000"/>
          </a:xfrm>
          <a:prstGeom prst="rect">
            <a:avLst/>
          </a:prstGeom>
        </p:spPr>
      </p:pic>
      <p:pic>
        <p:nvPicPr>
          <p:cNvPr id="21" name="Grafik 20" descr="Baby mit einfarbiger Füllung">
            <a:extLst>
              <a:ext uri="{FF2B5EF4-FFF2-40B4-BE49-F238E27FC236}">
                <a16:creationId xmlns:a16="http://schemas.microsoft.com/office/drawing/2014/main" id="{40D6850D-D74D-B408-5DF4-713F15F5B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4904" y="3258098"/>
            <a:ext cx="324000" cy="324000"/>
          </a:xfrm>
          <a:prstGeom prst="rect">
            <a:avLst/>
          </a:prstGeom>
        </p:spPr>
      </p:pic>
      <p:pic>
        <p:nvPicPr>
          <p:cNvPr id="22" name="Grafik 21" descr="Baby mit einfarbiger Füllung">
            <a:extLst>
              <a:ext uri="{FF2B5EF4-FFF2-40B4-BE49-F238E27FC236}">
                <a16:creationId xmlns:a16="http://schemas.microsoft.com/office/drawing/2014/main" id="{03B67601-5F53-8E57-AF8D-18104D766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6429" y="3258098"/>
            <a:ext cx="324000" cy="324000"/>
          </a:xfrm>
          <a:prstGeom prst="rect">
            <a:avLst/>
          </a:prstGeom>
        </p:spPr>
      </p:pic>
      <p:pic>
        <p:nvPicPr>
          <p:cNvPr id="23" name="Grafik 22" descr="Baby mit einfarbiger Füllung">
            <a:extLst>
              <a:ext uri="{FF2B5EF4-FFF2-40B4-BE49-F238E27FC236}">
                <a16:creationId xmlns:a16="http://schemas.microsoft.com/office/drawing/2014/main" id="{F8DF65BD-A1A4-5A3C-FAD3-A50E3FF08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0804" y="3258098"/>
            <a:ext cx="324000" cy="324000"/>
          </a:xfrm>
          <a:prstGeom prst="rect">
            <a:avLst/>
          </a:prstGeom>
        </p:spPr>
      </p:pic>
      <p:pic>
        <p:nvPicPr>
          <p:cNvPr id="24" name="Grafik 23" descr="Baby mit einfarbiger Füllung">
            <a:extLst>
              <a:ext uri="{FF2B5EF4-FFF2-40B4-BE49-F238E27FC236}">
                <a16:creationId xmlns:a16="http://schemas.microsoft.com/office/drawing/2014/main" id="{432E8EF0-1960-DCC2-EB41-4426E0BD4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004" y="3258098"/>
            <a:ext cx="324000" cy="3240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4AB2A0C-3987-D8AB-3274-2F28AFC13376}"/>
              </a:ext>
            </a:extLst>
          </p:cNvPr>
          <p:cNvGrpSpPr/>
          <p:nvPr/>
        </p:nvGrpSpPr>
        <p:grpSpPr>
          <a:xfrm>
            <a:off x="6889920" y="2934324"/>
            <a:ext cx="1221858" cy="324000"/>
            <a:chOff x="10200456" y="1692000"/>
            <a:chExt cx="1629144" cy="432000"/>
          </a:xfrm>
        </p:grpSpPr>
        <p:pic>
          <p:nvPicPr>
            <p:cNvPr id="26" name="Grafik 25" descr="Baby mit einfarbiger Füllung">
              <a:extLst>
                <a:ext uri="{FF2B5EF4-FFF2-40B4-BE49-F238E27FC236}">
                  <a16:creationId xmlns:a16="http://schemas.microsoft.com/office/drawing/2014/main" id="{48353975-35A0-5A31-31DB-265F4F3B1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98423" y="1692000"/>
              <a:ext cx="432000" cy="432000"/>
            </a:xfrm>
            <a:prstGeom prst="rect">
              <a:avLst/>
            </a:prstGeom>
          </p:spPr>
        </p:pic>
        <p:pic>
          <p:nvPicPr>
            <p:cNvPr id="27" name="Grafik 26" descr="Baby mit einfarbiger Füllung">
              <a:extLst>
                <a:ext uri="{FF2B5EF4-FFF2-40B4-BE49-F238E27FC236}">
                  <a16:creationId xmlns:a16="http://schemas.microsoft.com/office/drawing/2014/main" id="{46AAB2AE-291A-474D-C24D-71448F7AA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00456" y="1692000"/>
              <a:ext cx="432000" cy="432000"/>
            </a:xfrm>
            <a:prstGeom prst="rect">
              <a:avLst/>
            </a:prstGeom>
          </p:spPr>
        </p:pic>
        <p:pic>
          <p:nvPicPr>
            <p:cNvPr id="28" name="Grafik 27" descr="Baby mit einfarbiger Füllung">
              <a:extLst>
                <a:ext uri="{FF2B5EF4-FFF2-40B4-BE49-F238E27FC236}">
                  <a16:creationId xmlns:a16="http://schemas.microsoft.com/office/drawing/2014/main" id="{054DF777-644C-5013-3554-59B0EAA54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99623" y="1692000"/>
              <a:ext cx="432000" cy="432000"/>
            </a:xfrm>
            <a:prstGeom prst="rect">
              <a:avLst/>
            </a:prstGeom>
          </p:spPr>
        </p:pic>
        <p:pic>
          <p:nvPicPr>
            <p:cNvPr id="29" name="Grafik 28" descr="Baby mit einfarbiger Füllung">
              <a:extLst>
                <a:ext uri="{FF2B5EF4-FFF2-40B4-BE49-F238E27FC236}">
                  <a16:creationId xmlns:a16="http://schemas.microsoft.com/office/drawing/2014/main" id="{A67AC62C-047D-EBD0-8B66-EA8A58DB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97223" y="1692000"/>
              <a:ext cx="432000" cy="432000"/>
            </a:xfrm>
            <a:prstGeom prst="rect">
              <a:avLst/>
            </a:prstGeom>
          </p:spPr>
        </p:pic>
        <p:pic>
          <p:nvPicPr>
            <p:cNvPr id="30" name="Grafik 29" descr="Baby mit einfarbiger Füllung">
              <a:extLst>
                <a:ext uri="{FF2B5EF4-FFF2-40B4-BE49-F238E27FC236}">
                  <a16:creationId xmlns:a16="http://schemas.microsoft.com/office/drawing/2014/main" id="{468F50D9-3ACE-EE1B-D077-77B6D067A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7600" y="1692000"/>
              <a:ext cx="432000" cy="432000"/>
            </a:xfrm>
            <a:prstGeom prst="rect">
              <a:avLst/>
            </a:prstGeom>
          </p:spPr>
        </p:pic>
      </p:grpSp>
      <p:pic>
        <p:nvPicPr>
          <p:cNvPr id="31" name="Grafik 30" descr="Hinzufügen mit einfarbiger Füllung">
            <a:extLst>
              <a:ext uri="{FF2B5EF4-FFF2-40B4-BE49-F238E27FC236}">
                <a16:creationId xmlns:a16="http://schemas.microsoft.com/office/drawing/2014/main" id="{0E13F1F9-7014-E0DA-72EC-468516E8C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1058" y="2988324"/>
            <a:ext cx="216000" cy="216000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06FF9E0-BC08-C563-D89E-FB23ECDA7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63693"/>
              </p:ext>
            </p:extLst>
          </p:nvPr>
        </p:nvGraphicFramePr>
        <p:xfrm>
          <a:off x="774832" y="2710842"/>
          <a:ext cx="6399000" cy="1103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5000">
                  <a:extLst>
                    <a:ext uri="{9D8B030D-6E8A-4147-A177-3AD203B41FA5}">
                      <a16:colId xmlns:a16="http://schemas.microsoft.com/office/drawing/2014/main" val="175016475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3323282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767038067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6685495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323026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443296339"/>
                    </a:ext>
                  </a:extLst>
                </a:gridCol>
              </a:tblGrid>
              <a:tr h="357075">
                <a:tc>
                  <a:txBody>
                    <a:bodyPr/>
                    <a:lstStyle/>
                    <a:p>
                      <a:r>
                        <a:rPr lang="de-DE" sz="1000" dirty="0"/>
                        <a:t>Prozent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9981653"/>
                  </a:ext>
                </a:extLst>
              </a:tr>
              <a:tr h="357075">
                <a:tc>
                  <a:txBody>
                    <a:bodyPr/>
                    <a:lstStyle/>
                    <a:p>
                      <a:r>
                        <a:rPr lang="de-DE" sz="1000" b="1" dirty="0"/>
                        <a:t>Arbeitgeber</a:t>
                      </a:r>
                    </a:p>
                    <a:p>
                      <a:r>
                        <a:rPr lang="de-DE" sz="1000" dirty="0"/>
                        <a:t>(Sachsen)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47906018"/>
                  </a:ext>
                </a:extLst>
              </a:tr>
              <a:tr h="357075">
                <a:tc>
                  <a:txBody>
                    <a:bodyPr/>
                    <a:lstStyle/>
                    <a:p>
                      <a:r>
                        <a:rPr lang="de-DE" sz="1000" b="1" dirty="0"/>
                        <a:t>Arbeitnehmer</a:t>
                      </a:r>
                    </a:p>
                    <a:p>
                      <a:r>
                        <a:rPr lang="de-DE" sz="1000" dirty="0"/>
                        <a:t>(Sachsen)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1,70</a:t>
                      </a:r>
                      <a:b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</a:br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(2,20)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1,45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(1,95)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1,20</a:t>
                      </a:r>
                    </a:p>
                    <a:p>
                      <a:pPr marL="0" marR="0" lvl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(1,70)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0,95</a:t>
                      </a:r>
                    </a:p>
                    <a:p>
                      <a:pPr marL="0" marR="0" lvl="0" indent="0" algn="ctr" defTabSz="6095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(1,45)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u="none" strike="noStrike" kern="1200" baseline="0" dirty="0">
                          <a:solidFill>
                            <a:schemeClr val="dk1"/>
                          </a:solidFill>
                        </a:rPr>
                        <a:t>0,70</a:t>
                      </a:r>
                    </a:p>
                    <a:p>
                      <a:pPr algn="ctr"/>
                      <a:r>
                        <a:rPr lang="de-DE" sz="1000" b="0" u="none" strike="noStrike" kern="1200" baseline="0" dirty="0">
                          <a:solidFill>
                            <a:schemeClr val="dk1"/>
                          </a:solidFill>
                        </a:rPr>
                        <a:t>(1,20)</a:t>
                      </a:r>
                      <a:endParaRPr lang="de-DE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80362557"/>
                  </a:ext>
                </a:extLst>
              </a:tr>
            </a:tbl>
          </a:graphicData>
        </a:graphic>
      </p:graphicFrame>
      <p:pic>
        <p:nvPicPr>
          <p:cNvPr id="10" name="Grafik 9" descr="Baby mit einfarbiger Füllung">
            <a:extLst>
              <a:ext uri="{FF2B5EF4-FFF2-40B4-BE49-F238E27FC236}">
                <a16:creationId xmlns:a16="http://schemas.microsoft.com/office/drawing/2014/main" id="{3BEF7BCD-201F-FD20-04BA-778357687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7335" y="2718447"/>
            <a:ext cx="324000" cy="324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F194192-9AAD-5A7C-5BB1-9812F402C9C1}"/>
              </a:ext>
            </a:extLst>
          </p:cNvPr>
          <p:cNvGrpSpPr/>
          <p:nvPr/>
        </p:nvGrpSpPr>
        <p:grpSpPr>
          <a:xfrm>
            <a:off x="2986180" y="2718447"/>
            <a:ext cx="546607" cy="324000"/>
            <a:chOff x="6664444" y="1692000"/>
            <a:chExt cx="728809" cy="432000"/>
          </a:xfrm>
        </p:grpSpPr>
        <p:pic>
          <p:nvPicPr>
            <p:cNvPr id="12" name="Grafik 11" descr="Baby mit einfarbiger Füllung">
              <a:extLst>
                <a:ext uri="{FF2B5EF4-FFF2-40B4-BE49-F238E27FC236}">
                  <a16:creationId xmlns:a16="http://schemas.microsoft.com/office/drawing/2014/main" id="{2E055DE0-59C5-19B6-229D-9AA2E3662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64444" y="1692000"/>
              <a:ext cx="432000" cy="432000"/>
            </a:xfrm>
            <a:prstGeom prst="rect">
              <a:avLst/>
            </a:prstGeom>
          </p:spPr>
        </p:pic>
        <p:pic>
          <p:nvPicPr>
            <p:cNvPr id="32" name="Grafik 31" descr="Baby mit einfarbiger Füllung">
              <a:extLst>
                <a:ext uri="{FF2B5EF4-FFF2-40B4-BE49-F238E27FC236}">
                  <a16:creationId xmlns:a16="http://schemas.microsoft.com/office/drawing/2014/main" id="{FAE379D3-7676-96F7-7920-266DAE1A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61253" y="1692000"/>
              <a:ext cx="432000" cy="432000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29B8490-BDBB-E5F9-67D9-B1BF3C365E61}"/>
              </a:ext>
            </a:extLst>
          </p:cNvPr>
          <p:cNvGrpSpPr/>
          <p:nvPr/>
        </p:nvGrpSpPr>
        <p:grpSpPr>
          <a:xfrm>
            <a:off x="3779335" y="2718447"/>
            <a:ext cx="772810" cy="324000"/>
            <a:chOff x="7839987" y="1692000"/>
            <a:chExt cx="1030413" cy="432000"/>
          </a:xfrm>
        </p:grpSpPr>
        <p:pic>
          <p:nvPicPr>
            <p:cNvPr id="34" name="Grafik 33" descr="Baby mit einfarbiger Füllung">
              <a:extLst>
                <a:ext uri="{FF2B5EF4-FFF2-40B4-BE49-F238E27FC236}">
                  <a16:creationId xmlns:a16="http://schemas.microsoft.com/office/drawing/2014/main" id="{962478F0-B819-F638-665C-484B42D88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8400" y="1692000"/>
              <a:ext cx="432000" cy="432000"/>
            </a:xfrm>
            <a:prstGeom prst="rect">
              <a:avLst/>
            </a:prstGeom>
          </p:spPr>
        </p:pic>
        <p:pic>
          <p:nvPicPr>
            <p:cNvPr id="35" name="Grafik 34" descr="Baby mit einfarbiger Füllung">
              <a:extLst>
                <a:ext uri="{FF2B5EF4-FFF2-40B4-BE49-F238E27FC236}">
                  <a16:creationId xmlns:a16="http://schemas.microsoft.com/office/drawing/2014/main" id="{9EF323B0-A0FA-4783-8D5A-BFE60CEE8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9987" y="1692000"/>
              <a:ext cx="432000" cy="432000"/>
            </a:xfrm>
            <a:prstGeom prst="rect">
              <a:avLst/>
            </a:prstGeom>
          </p:spPr>
        </p:pic>
        <p:pic>
          <p:nvPicPr>
            <p:cNvPr id="36" name="Grafik 35" descr="Baby mit einfarbiger Füllung">
              <a:extLst>
                <a:ext uri="{FF2B5EF4-FFF2-40B4-BE49-F238E27FC236}">
                  <a16:creationId xmlns:a16="http://schemas.microsoft.com/office/drawing/2014/main" id="{4A5681DC-539A-6E9D-97D8-8CEBBE7A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39600" y="1692000"/>
              <a:ext cx="432000" cy="432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127C817-3EE2-992E-47E7-155ACF6065C1}"/>
              </a:ext>
            </a:extLst>
          </p:cNvPr>
          <p:cNvGrpSpPr/>
          <p:nvPr/>
        </p:nvGrpSpPr>
        <p:grpSpPr>
          <a:xfrm>
            <a:off x="4645820" y="2718447"/>
            <a:ext cx="996575" cy="324000"/>
            <a:chOff x="9087713" y="1692000"/>
            <a:chExt cx="1328767" cy="432000"/>
          </a:xfrm>
        </p:grpSpPr>
        <p:pic>
          <p:nvPicPr>
            <p:cNvPr id="38" name="Grafik 37" descr="Baby mit einfarbiger Füllung">
              <a:extLst>
                <a:ext uri="{FF2B5EF4-FFF2-40B4-BE49-F238E27FC236}">
                  <a16:creationId xmlns:a16="http://schemas.microsoft.com/office/drawing/2014/main" id="{AD5D10D4-2DEB-B018-E346-9777257A1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85680" y="1692000"/>
              <a:ext cx="432000" cy="432000"/>
            </a:xfrm>
            <a:prstGeom prst="rect">
              <a:avLst/>
            </a:prstGeom>
          </p:spPr>
        </p:pic>
        <p:pic>
          <p:nvPicPr>
            <p:cNvPr id="39" name="Grafik 38" descr="Baby mit einfarbiger Füllung">
              <a:extLst>
                <a:ext uri="{FF2B5EF4-FFF2-40B4-BE49-F238E27FC236}">
                  <a16:creationId xmlns:a16="http://schemas.microsoft.com/office/drawing/2014/main" id="{A1D06B4A-E34F-1234-6820-32A613311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87713" y="1692000"/>
              <a:ext cx="432000" cy="432000"/>
            </a:xfrm>
            <a:prstGeom prst="rect">
              <a:avLst/>
            </a:prstGeom>
          </p:spPr>
        </p:pic>
        <p:pic>
          <p:nvPicPr>
            <p:cNvPr id="40" name="Grafik 39" descr="Baby mit einfarbiger Füllung">
              <a:extLst>
                <a:ext uri="{FF2B5EF4-FFF2-40B4-BE49-F238E27FC236}">
                  <a16:creationId xmlns:a16="http://schemas.microsoft.com/office/drawing/2014/main" id="{15A3751F-61CB-611E-6BC3-87D301A4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86880" y="1692000"/>
              <a:ext cx="432000" cy="432000"/>
            </a:xfrm>
            <a:prstGeom prst="rect">
              <a:avLst/>
            </a:prstGeom>
          </p:spPr>
        </p:pic>
        <p:pic>
          <p:nvPicPr>
            <p:cNvPr id="41" name="Grafik 40" descr="Baby mit einfarbiger Füllung">
              <a:extLst>
                <a:ext uri="{FF2B5EF4-FFF2-40B4-BE49-F238E27FC236}">
                  <a16:creationId xmlns:a16="http://schemas.microsoft.com/office/drawing/2014/main" id="{4708A522-790A-E5E0-C2EF-9D8470AA6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4480" y="1692000"/>
              <a:ext cx="432000" cy="432000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0CD1B4A-2BD4-4C2A-DEB5-446165CFC13D}"/>
              </a:ext>
            </a:extLst>
          </p:cNvPr>
          <p:cNvGrpSpPr/>
          <p:nvPr/>
        </p:nvGrpSpPr>
        <p:grpSpPr>
          <a:xfrm>
            <a:off x="5750335" y="2718447"/>
            <a:ext cx="1377138" cy="324000"/>
            <a:chOff x="9507416" y="1800000"/>
            <a:chExt cx="1836184" cy="432000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0A16BDB-CD35-5AAC-1F50-AC441628D2C2}"/>
                </a:ext>
              </a:extLst>
            </p:cNvPr>
            <p:cNvGrpSpPr/>
            <p:nvPr/>
          </p:nvGrpSpPr>
          <p:grpSpPr>
            <a:xfrm>
              <a:off x="9507416" y="1800000"/>
              <a:ext cx="1629144" cy="432000"/>
              <a:chOff x="10200456" y="1692000"/>
              <a:chExt cx="1629144" cy="432000"/>
            </a:xfrm>
          </p:grpSpPr>
          <p:pic>
            <p:nvPicPr>
              <p:cNvPr id="45" name="Grafik 44" descr="Baby mit einfarbiger Füllung">
                <a:extLst>
                  <a:ext uri="{FF2B5EF4-FFF2-40B4-BE49-F238E27FC236}">
                    <a16:creationId xmlns:a16="http://schemas.microsoft.com/office/drawing/2014/main" id="{F0157DB3-0AC9-1E4F-454E-120CEF5D7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98423" y="169200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46" name="Grafik 45" descr="Baby mit einfarbiger Füllung">
                <a:extLst>
                  <a:ext uri="{FF2B5EF4-FFF2-40B4-BE49-F238E27FC236}">
                    <a16:creationId xmlns:a16="http://schemas.microsoft.com/office/drawing/2014/main" id="{B87F38F0-F184-ADC3-395D-6189C9F8B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200456" y="169200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47" name="Grafik 46" descr="Baby mit einfarbiger Füllung">
                <a:extLst>
                  <a:ext uri="{FF2B5EF4-FFF2-40B4-BE49-F238E27FC236}">
                    <a16:creationId xmlns:a16="http://schemas.microsoft.com/office/drawing/2014/main" id="{6B1C75D8-FE15-CAA2-97A4-22D7816E1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499623" y="169200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48" name="Grafik 47" descr="Baby mit einfarbiger Füllung">
                <a:extLst>
                  <a:ext uri="{FF2B5EF4-FFF2-40B4-BE49-F238E27FC236}">
                    <a16:creationId xmlns:a16="http://schemas.microsoft.com/office/drawing/2014/main" id="{2D6BA122-ECAF-E213-E7D8-A1BD4F129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097223" y="1692000"/>
                <a:ext cx="432000" cy="432000"/>
              </a:xfrm>
              <a:prstGeom prst="rect">
                <a:avLst/>
              </a:prstGeom>
            </p:spPr>
          </p:pic>
          <p:pic>
            <p:nvPicPr>
              <p:cNvPr id="49" name="Grafik 48" descr="Baby mit einfarbiger Füllung">
                <a:extLst>
                  <a:ext uri="{FF2B5EF4-FFF2-40B4-BE49-F238E27FC236}">
                    <a16:creationId xmlns:a16="http://schemas.microsoft.com/office/drawing/2014/main" id="{E8783F28-FF15-477A-B103-8BFF3E11E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397600" y="1692000"/>
                <a:ext cx="432000" cy="432000"/>
              </a:xfrm>
              <a:prstGeom prst="rect">
                <a:avLst/>
              </a:prstGeom>
            </p:spPr>
          </p:pic>
        </p:grpSp>
        <p:pic>
          <p:nvPicPr>
            <p:cNvPr id="44" name="Grafik 43" descr="Hinzufügen mit einfarbiger Füllung">
              <a:extLst>
                <a:ext uri="{FF2B5EF4-FFF2-40B4-BE49-F238E27FC236}">
                  <a16:creationId xmlns:a16="http://schemas.microsoft.com/office/drawing/2014/main" id="{32370377-2EAC-6424-2E9F-1F0A1CC2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55600" y="1872000"/>
              <a:ext cx="288000" cy="288000"/>
            </a:xfrm>
            <a:prstGeom prst="rect">
              <a:avLst/>
            </a:prstGeom>
          </p:spPr>
        </p:pic>
      </p:grpSp>
      <p:sp>
        <p:nvSpPr>
          <p:cNvPr id="50" name="Pfeil: nach oben gekrümmt 49">
            <a:extLst>
              <a:ext uri="{FF2B5EF4-FFF2-40B4-BE49-F238E27FC236}">
                <a16:creationId xmlns:a16="http://schemas.microsoft.com/office/drawing/2014/main" id="{7EE50DD4-85A4-6767-0404-B3F9F42B03F3}"/>
              </a:ext>
            </a:extLst>
          </p:cNvPr>
          <p:cNvSpPr/>
          <p:nvPr/>
        </p:nvSpPr>
        <p:spPr>
          <a:xfrm>
            <a:off x="2406993" y="3848551"/>
            <a:ext cx="833439" cy="272891"/>
          </a:xfrm>
          <a:prstGeom prst="curved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+mj-lt"/>
              </a:rPr>
              <a:t>- 0,25</a:t>
            </a:r>
          </a:p>
        </p:txBody>
      </p:sp>
      <p:sp>
        <p:nvSpPr>
          <p:cNvPr id="51" name="Pfeil: nach oben gekrümmt 50">
            <a:extLst>
              <a:ext uri="{FF2B5EF4-FFF2-40B4-BE49-F238E27FC236}">
                <a16:creationId xmlns:a16="http://schemas.microsoft.com/office/drawing/2014/main" id="{B49D6D31-EB28-6977-9C26-4B631A779A4E}"/>
              </a:ext>
            </a:extLst>
          </p:cNvPr>
          <p:cNvSpPr/>
          <p:nvPr/>
        </p:nvSpPr>
        <p:spPr>
          <a:xfrm>
            <a:off x="3270993" y="3848551"/>
            <a:ext cx="833439" cy="272891"/>
          </a:xfrm>
          <a:prstGeom prst="curved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+mj-lt"/>
              </a:rPr>
              <a:t>- 0,25</a:t>
            </a:r>
          </a:p>
        </p:txBody>
      </p:sp>
      <p:sp>
        <p:nvSpPr>
          <p:cNvPr id="52" name="Pfeil: nach oben gekrümmt 51">
            <a:extLst>
              <a:ext uri="{FF2B5EF4-FFF2-40B4-BE49-F238E27FC236}">
                <a16:creationId xmlns:a16="http://schemas.microsoft.com/office/drawing/2014/main" id="{6F06B6F2-96F1-A98C-0161-ADD1FCC59DFB}"/>
              </a:ext>
            </a:extLst>
          </p:cNvPr>
          <p:cNvSpPr/>
          <p:nvPr/>
        </p:nvSpPr>
        <p:spPr>
          <a:xfrm>
            <a:off x="4188993" y="3848551"/>
            <a:ext cx="833439" cy="272891"/>
          </a:xfrm>
          <a:prstGeom prst="curved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+mj-lt"/>
              </a:rPr>
              <a:t>- 0,25</a:t>
            </a:r>
          </a:p>
        </p:txBody>
      </p:sp>
      <p:sp>
        <p:nvSpPr>
          <p:cNvPr id="53" name="Pfeil: nach oben gekrümmt 52">
            <a:extLst>
              <a:ext uri="{FF2B5EF4-FFF2-40B4-BE49-F238E27FC236}">
                <a16:creationId xmlns:a16="http://schemas.microsoft.com/office/drawing/2014/main" id="{E1691666-5C36-FBEB-3FA9-55701650B0A6}"/>
              </a:ext>
            </a:extLst>
          </p:cNvPr>
          <p:cNvSpPr/>
          <p:nvPr/>
        </p:nvSpPr>
        <p:spPr>
          <a:xfrm>
            <a:off x="5268993" y="3848551"/>
            <a:ext cx="833439" cy="272891"/>
          </a:xfrm>
          <a:prstGeom prst="curved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+mj-lt"/>
              </a:rPr>
              <a:t>- 0,25</a:t>
            </a:r>
          </a:p>
        </p:txBody>
      </p:sp>
      <p:sp>
        <p:nvSpPr>
          <p:cNvPr id="4" name="Flussdiagramm: Dokument 3">
            <a:extLst>
              <a:ext uri="{FF2B5EF4-FFF2-40B4-BE49-F238E27FC236}">
                <a16:creationId xmlns:a16="http://schemas.microsoft.com/office/drawing/2014/main" id="{64618CEE-6A48-8425-CA17-6AA8011AE122}"/>
              </a:ext>
            </a:extLst>
          </p:cNvPr>
          <p:cNvSpPr/>
          <p:nvPr/>
        </p:nvSpPr>
        <p:spPr bwMode="auto">
          <a:xfrm flipH="1">
            <a:off x="7319790" y="952371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25. Geburtstag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E01D70-3646-E5A9-2D0B-4EEF8524C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9926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920110" cy="33046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SzPct val="130000"/>
              <a:buNone/>
              <a:defRPr/>
            </a:pPr>
            <a:r>
              <a:rPr lang="de-DE" sz="1200" b="1" spc="15" dirty="0"/>
              <a:t>Einführung PV-Beitrags</a:t>
            </a:r>
            <a:r>
              <a:rPr lang="de-DE" sz="1200" b="1" spc="15" dirty="0">
                <a:solidFill>
                  <a:schemeClr val="tx2"/>
                </a:solidFill>
              </a:rPr>
              <a:t>ab</a:t>
            </a:r>
            <a:r>
              <a:rPr lang="de-DE" sz="1200" b="1" spc="15" dirty="0"/>
              <a:t>schlag</a:t>
            </a:r>
            <a:endParaRPr lang="de-DE" sz="1200" b="1" kern="1200" spc="15" dirty="0"/>
          </a:p>
          <a:p>
            <a:pPr marL="214313" indent="-214313" fontAlgn="auto">
              <a:spcBef>
                <a:spcPts val="6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kern="1200" spc="15" dirty="0"/>
              <a:t>Kinder, die das </a:t>
            </a:r>
            <a:r>
              <a:rPr lang="de-DE" sz="1200" b="1" kern="1200" spc="15" dirty="0">
                <a:solidFill>
                  <a:schemeClr val="bg2">
                    <a:lumMod val="10000"/>
                  </a:schemeClr>
                </a:solidFill>
              </a:rPr>
              <a:t>25. Lebensjahr</a:t>
            </a:r>
            <a:r>
              <a:rPr lang="de-DE" sz="1200" kern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kern="1200" spc="15" dirty="0"/>
              <a:t>bereits vollendet haben, werden nicht (mehr) berücksichtigt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ACHTUNG: </a:t>
            </a:r>
            <a:r>
              <a:rPr lang="de-DE" sz="1200" spc="15" dirty="0"/>
              <a:t>Sozialverband VdK führt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Musterstreitverfahren</a:t>
            </a:r>
            <a:r>
              <a:rPr lang="de-DE" sz="1200" spc="15" dirty="0"/>
              <a:t> gegen diese Altersbeschränkung</a:t>
            </a:r>
            <a:endParaRPr lang="de-DE" sz="1200" kern="1200" spc="15" dirty="0"/>
          </a:p>
          <a:p>
            <a:pPr marL="214313" indent="-214313" fontAlgn="auto">
              <a:spcBef>
                <a:spcPts val="6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kern="1200" spc="15" dirty="0"/>
              <a:t>Sobald bei mehr als 2 Kindern eines der Kinder das 25. Lebensjahr vollendet, führt dies dazu, dass der Beitragsabschlag nur noch für die verbliebene Anzahl der Kinder unter 25 Jahren berücksichtigt wird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23" dirty="0"/>
              <a:t>Sind Betreuungs-/Erziehungsleistungen erbracht worden, kommt es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nicht darauf an, </a:t>
            </a:r>
            <a:r>
              <a:rPr lang="de-DE" sz="1200" spc="23" dirty="0"/>
              <a:t>ob und ggf. wie lange tatsächlich Betreuung/Erziehung des Kindes stattgefunden hat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8" dirty="0"/>
              <a:t>Unbedeutend ist, ob Kinder im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Ausland</a:t>
            </a:r>
            <a:r>
              <a:rPr lang="de-DE" sz="1200" b="1" spc="8" dirty="0"/>
              <a:t> </a:t>
            </a:r>
            <a:r>
              <a:rPr lang="de-DE" sz="1200" spc="8" dirty="0"/>
              <a:t>geboren sind und/oder dort wohnen oder sich aufhalten</a:t>
            </a:r>
            <a:endParaRPr lang="de-DE" sz="1200" kern="1200" spc="8" dirty="0"/>
          </a:p>
          <a:p>
            <a:pPr marL="0" indent="0">
              <a:spcBef>
                <a:spcPts val="600"/>
              </a:spcBef>
              <a:buSzPct val="130000"/>
              <a:buNone/>
              <a:tabLst>
                <a:tab pos="6319838" algn="r"/>
              </a:tabLst>
              <a:defRPr/>
            </a:pPr>
            <a:r>
              <a:rPr lang="de-DE" sz="1200" b="1" kern="1200" spc="15" dirty="0">
                <a:solidFill>
                  <a:schemeClr val="tx2"/>
                </a:solidFill>
              </a:rPr>
              <a:t>WICHTIG: </a:t>
            </a:r>
            <a:r>
              <a:rPr lang="de-DE" sz="1200" spc="15" dirty="0"/>
              <a:t>Bereits der Nachweis eines Kindes führt dazu, dass auf Dauer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kein Beitrags</a:t>
            </a:r>
            <a:r>
              <a:rPr lang="de-DE" sz="1200" b="1" spc="15" dirty="0">
                <a:solidFill>
                  <a:schemeClr val="tx2"/>
                </a:solidFill>
              </a:rPr>
              <a:t>zu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schlag 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(0,6%)</a:t>
            </a:r>
            <a:r>
              <a:rPr lang="de-DE" sz="1200" spc="15" dirty="0"/>
              <a:t> anfällt</a:t>
            </a:r>
            <a:endParaRPr lang="de-DE" sz="1200" kern="1200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9EDC99-87AB-7065-4C1B-AD684E2F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58E6AC-69CC-F052-0775-689EEB7EC9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34388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SzPct val="130000"/>
              <a:buNone/>
              <a:defRPr/>
            </a:pPr>
            <a:r>
              <a:rPr lang="de-DE" sz="1200" b="1" spc="15" dirty="0"/>
              <a:t>Nachweis Elterneigenschaft/Anzahl der Kinder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Grundsatz: </a:t>
            </a:r>
            <a:r>
              <a:rPr lang="de-DE" sz="1200" spc="15" dirty="0"/>
              <a:t>Alter und Kinderzahl sind gegenüber Arbeitgeber nachzuweisen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kern="1200" spc="15" dirty="0"/>
              <a:t>Gilt nicht, wenn sich Angaben bereits </a:t>
            </a:r>
            <a:r>
              <a:rPr lang="de-DE" sz="1200" b="1" kern="1200" spc="15" dirty="0">
                <a:solidFill>
                  <a:schemeClr val="bg2">
                    <a:lumMod val="10000"/>
                  </a:schemeClr>
                </a:solidFill>
              </a:rPr>
              <a:t>nachprüfbar</a:t>
            </a:r>
            <a:r>
              <a:rPr lang="de-DE" sz="1200" kern="1200" spc="15" dirty="0"/>
              <a:t> aus Personal-/Entgeltunterlagen ergeben (z. B. vorliegende </a:t>
            </a:r>
            <a:r>
              <a:rPr lang="de-DE" sz="1200" spc="15" dirty="0"/>
              <a:t>Kopien von Geburtsurkunden durch </a:t>
            </a:r>
            <a:r>
              <a:rPr lang="de-DE" sz="1200" kern="1200" spc="15" dirty="0"/>
              <a:t>Elternzeit/-geld</a:t>
            </a:r>
            <a:r>
              <a:rPr lang="de-DE" sz="1200" spc="15" dirty="0"/>
              <a:t>)</a:t>
            </a:r>
            <a:endParaRPr lang="de-DE" sz="1200" kern="1200" spc="15" dirty="0"/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15" dirty="0"/>
              <a:t>Einheitliches, zentralisiertes und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digitalisiertes Verfahren </a:t>
            </a:r>
            <a:r>
              <a:rPr lang="de-DE" sz="1200" spc="15" dirty="0"/>
              <a:t>für möglichst reibungslose und verwaltungsarme Verfahrensabläufe, um Arbeitgeber so weit wie möglich vor Prüfaufwand zu bewahren</a:t>
            </a:r>
            <a:endParaRPr lang="de-DE" sz="1200" kern="1200" spc="15" dirty="0"/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8" dirty="0"/>
              <a:t>Einrichtung bis spätestens 31. März 2025, deswegen gilt Grundsatz erst für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ab 1. Juli 2025 </a:t>
            </a:r>
            <a:r>
              <a:rPr lang="de-DE" sz="1200" spc="8" dirty="0"/>
              <a:t>geborene Kinder – </a:t>
            </a:r>
            <a:r>
              <a:rPr lang="de-DE" sz="1200" spc="15" dirty="0"/>
              <a:t>innerhalb von 3 Monaten nach der Geburt mit Rückwirkung (bei Verspätung ab Folgemonat)</a:t>
            </a:r>
            <a:endParaRPr lang="de-DE" sz="1200" kern="1200" spc="15" dirty="0"/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b="1" kern="1200" spc="23" dirty="0">
                <a:solidFill>
                  <a:schemeClr val="bg2">
                    <a:lumMod val="10000"/>
                  </a:schemeClr>
                </a:solidFill>
              </a:rPr>
              <a:t>Übergangsregelung:</a:t>
            </a:r>
            <a:r>
              <a:rPr lang="de-DE" sz="1200" b="1" kern="1200" spc="23" dirty="0"/>
              <a:t> </a:t>
            </a:r>
            <a:r>
              <a:rPr lang="de-DE" sz="1200" spc="23" dirty="0"/>
              <a:t>Nachweise für Kinder, die vor Inkrafttreten des PUEG geboren wurden, wirken stets vom </a:t>
            </a:r>
            <a:r>
              <a:rPr lang="de-DE" sz="1200" spc="15" dirty="0"/>
              <a:t>1. Juli 2023 an; bei Geburt vom 1. Juli 2023 bis 30. Juni 2025 Rückwirkung ab Geburtsmonat</a:t>
            </a:r>
            <a:endParaRPr lang="de-DE" sz="1200" kern="1200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9CB9E94-079B-92A9-AB06-0D5DBE9497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9" name="Flussdiagramm: Dokument 8">
            <a:extLst>
              <a:ext uri="{FF2B5EF4-FFF2-40B4-BE49-F238E27FC236}">
                <a16:creationId xmlns:a16="http://schemas.microsoft.com/office/drawing/2014/main" id="{594125B5-DA11-49EF-D609-CC99CC868384}"/>
              </a:ext>
            </a:extLst>
          </p:cNvPr>
          <p:cNvSpPr/>
          <p:nvPr/>
        </p:nvSpPr>
        <p:spPr bwMode="auto">
          <a:xfrm flipH="1">
            <a:off x="7318373" y="822246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30. Juni 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5FE1304-E106-72EC-A984-6A8B7F5837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13953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8136134" cy="330469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SzPct val="130000"/>
              <a:buNone/>
              <a:defRPr/>
            </a:pPr>
            <a:r>
              <a:rPr lang="de-DE" sz="1200" b="1" spc="15" dirty="0"/>
              <a:t>Nachweis Elterneigenschaft/Anzahl der Kinder</a:t>
            </a:r>
            <a:endParaRPr lang="de-DE" sz="1200" b="1" kern="1200" spc="15" dirty="0"/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Vereinfachtes Nachweisverfahren: </a:t>
            </a:r>
            <a:r>
              <a:rPr lang="de-DE" sz="1200" spc="15" dirty="0"/>
              <a:t>bis 30. Juni 2025 ist es ausreichend, wenn Arbeitnehmer Angaben zu </a:t>
            </a:r>
            <a:r>
              <a:rPr lang="de-DE" sz="1200" spc="8" dirty="0"/>
              <a:t>berücksichtigungsfähigen Kindern nur mitteilen, d. h. Arbeitgeber sind weitgehend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vom Prüfaufwand befreit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15" dirty="0"/>
              <a:t>Ergeben sich später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Abweichungen</a:t>
            </a:r>
            <a:r>
              <a:rPr lang="de-DE" sz="1200" spc="15" dirty="0"/>
              <a:t> zwischen Angaben im vereinfachten und digitalen Nachweisverfahren, müssen Arbeitgeber die Beitragsberechnung </a:t>
            </a:r>
            <a:r>
              <a:rPr lang="de-DE" sz="1200" b="1" u="sng" spc="15" dirty="0">
                <a:solidFill>
                  <a:schemeClr val="bg2">
                    <a:lumMod val="10000"/>
                  </a:schemeClr>
                </a:solidFill>
              </a:rPr>
              <a:t>nicht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 rückwirkend korrigieren </a:t>
            </a:r>
            <a:r>
              <a:rPr lang="de-DE" sz="1200" spc="15" dirty="0"/>
              <a:t>(Ordnungswidrigkeit</a:t>
            </a:r>
            <a:r>
              <a:rPr lang="de-DE" sz="1200" spc="15" baseline="30000" dirty="0"/>
              <a:t> </a:t>
            </a:r>
            <a:r>
              <a:rPr lang="de-DE" sz="1200" spc="15" dirty="0"/>
              <a:t>?!)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15" dirty="0"/>
              <a:t>Können die Beitragsabschläge von den Arbeitgebern nicht ab Juli 2023 berücksichtigt werden, sind sie den </a:t>
            </a:r>
            <a:r>
              <a:rPr lang="de-DE" sz="1200" spc="8" dirty="0"/>
              <a:t>Arbeitnehmern (ggf. ihren Erben) </a:t>
            </a:r>
            <a:r>
              <a:rPr lang="de-DE" sz="1200" spc="15" dirty="0"/>
              <a:t>so bald wie möglich, spätestens aber bis zum 30. Juni 2025</a:t>
            </a:r>
            <a:r>
              <a:rPr lang="de-DE" sz="1200" spc="15" dirty="0">
                <a:solidFill>
                  <a:prstClr val="black"/>
                </a:solidFill>
              </a:rPr>
              <a:t>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zu erstatten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Aufrechnung</a:t>
            </a:r>
            <a:r>
              <a:rPr lang="de-DE" sz="1200" spc="15" dirty="0"/>
              <a:t> mit laufenden PV-Beiträgen, falls unmöglich (z.</a:t>
            </a:r>
            <a:r>
              <a:rPr lang="de-DE" sz="1200" spc="15" baseline="30000" dirty="0"/>
              <a:t> </a:t>
            </a:r>
            <a:r>
              <a:rPr lang="de-DE" sz="1200" spc="15" dirty="0"/>
              <a:t>B. Betriebseinstellung) erstattet Pflegekasse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  <a:defRPr/>
            </a:pPr>
            <a:r>
              <a:rPr lang="de-DE" sz="1200" spc="8" dirty="0"/>
              <a:t>Keine Anwendung Gem. Grundsätze für Auf- bzw. Verrechnung und Erstattung zu Unrecht gezahlter Beiträge</a:t>
            </a:r>
          </a:p>
          <a:p>
            <a:pPr marL="0" indent="0">
              <a:spcBef>
                <a:spcPts val="600"/>
              </a:spcBef>
              <a:buSzPct val="130000"/>
              <a:buNone/>
              <a:tabLst>
                <a:tab pos="6319838" algn="r"/>
              </a:tabLst>
              <a:defRPr/>
            </a:pPr>
            <a:r>
              <a:rPr lang="de-DE" sz="1200" b="1" spc="15" dirty="0">
                <a:solidFill>
                  <a:schemeClr val="tx2"/>
                </a:solidFill>
              </a:rPr>
              <a:t>HINWEIS:</a:t>
            </a:r>
            <a:r>
              <a:rPr lang="de-DE" sz="1200" b="1" spc="15" dirty="0">
                <a:solidFill>
                  <a:srgbClr val="D50054"/>
                </a:solidFill>
              </a:rPr>
              <a:t> </a:t>
            </a:r>
            <a:r>
              <a:rPr lang="de-DE" sz="1200" spc="8" dirty="0"/>
              <a:t>Erstattungsbetrag muss grundsätzlich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verzinst</a:t>
            </a:r>
            <a:r>
              <a:rPr lang="de-DE" sz="1200" spc="8" dirty="0"/>
              <a:t> werden, Höhe und Verfahren aber noch in Klärung – Gesetzgeber strebt diesbezüglich Vereinfachung an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09D258-D794-5743-AF6E-801E3A7E6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C5B19E-BF4D-3E38-1BB2-5C28930B77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05083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6F698C-9393-E851-8AF2-A6D18B115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Beitragsberechnung/-tragung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spc="15" dirty="0"/>
              <a:t>Unverändert: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Beitrags</a:t>
            </a:r>
            <a:r>
              <a:rPr lang="de-DE" sz="1275" b="1" spc="15" dirty="0">
                <a:solidFill>
                  <a:srgbClr val="D50054"/>
                </a:solidFill>
              </a:rPr>
              <a:t>zu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schlag</a:t>
            </a:r>
            <a:r>
              <a:rPr lang="de-DE" sz="1275" spc="15" dirty="0"/>
              <a:t> tragen kinderlose Arbeitnehmer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allein</a:t>
            </a:r>
            <a:r>
              <a:rPr lang="de-DE" sz="1275" spc="15" dirty="0"/>
              <a:t> (keine Beteiligung Arbeitgeber)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spc="15" dirty="0"/>
              <a:t>Beitragssatz ist um Zuschlag zu erhöhen, d. h. es gelten dieselben beitragspflichtigen Zeiten/SV-Tage (z. B. Teilmonate) und beitragspflichtigen Einnahmen (z. B. Beitragsbemessungsgrenze)</a:t>
            </a:r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8443A49-DE0F-7427-4E63-7CE044E079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9AD207F-55DB-208D-B210-1110BDEDF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57369"/>
              </p:ext>
            </p:extLst>
          </p:nvPr>
        </p:nvGraphicFramePr>
        <p:xfrm>
          <a:off x="755576" y="2967246"/>
          <a:ext cx="7020000" cy="1030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077495044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323570477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507280865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993437090"/>
                    </a:ext>
                  </a:extLst>
                </a:gridCol>
              </a:tblGrid>
              <a:tr h="413441">
                <a:tc>
                  <a:txBody>
                    <a:bodyPr/>
                    <a:lstStyle/>
                    <a:p>
                      <a:pPr algn="ctr"/>
                      <a:r>
                        <a:rPr lang="de-DE" sz="1000" spc="10" baseline="0" dirty="0">
                          <a:solidFill>
                            <a:schemeClr val="bg1"/>
                          </a:solidFill>
                        </a:rPr>
                        <a:t>Beitragsverteilung seit 1. Juli 2023</a:t>
                      </a:r>
                      <a:endParaRPr lang="de-DE" sz="1000" spc="1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10" baseline="0" dirty="0">
                          <a:solidFill>
                            <a:schemeClr val="bg1"/>
                          </a:solidFill>
                        </a:rPr>
                        <a:t>Beitragssatz</a:t>
                      </a:r>
                      <a:endParaRPr lang="de-DE" sz="1000" spc="1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10" baseline="0" dirty="0">
                          <a:solidFill>
                            <a:schemeClr val="bg1"/>
                          </a:solidFill>
                        </a:rPr>
                        <a:t>Arbeitgeber</a:t>
                      </a:r>
                      <a:endParaRPr lang="de-DE" sz="1000" spc="1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spc="10" baseline="0" dirty="0">
                          <a:solidFill>
                            <a:schemeClr val="bg1"/>
                          </a:solidFill>
                        </a:rPr>
                        <a:t>Arbeitnehmer</a:t>
                      </a:r>
                      <a:endParaRPr lang="de-DE" sz="1000" spc="1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4719144"/>
                  </a:ext>
                </a:extLst>
              </a:tr>
              <a:tr h="308410">
                <a:tc>
                  <a:txBody>
                    <a:bodyPr/>
                    <a:lstStyle/>
                    <a:p>
                      <a:pPr algn="l"/>
                      <a:r>
                        <a:rPr lang="fr-FR" sz="1000" b="1" u="none" strike="noStrike" kern="1200" spc="1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Ohne</a:t>
                      </a:r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PV-</a:t>
                      </a:r>
                      <a:r>
                        <a:rPr lang="fr-FR" sz="1000" b="1" u="none" strike="noStrike" kern="1200" spc="1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Beitragszuschlag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3,40 %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1,70 %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1,70 %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99949641"/>
                  </a:ext>
                </a:extLst>
              </a:tr>
              <a:tr h="308410">
                <a:tc>
                  <a:txBody>
                    <a:bodyPr/>
                    <a:lstStyle/>
                    <a:p>
                      <a:pPr marL="182563" indent="-182563" algn="l">
                        <a:buFont typeface="Symbol" panose="05050102010706020507" pitchFamily="18" charset="2"/>
                        <a:buChar char="-"/>
                      </a:pPr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Beschäftigungsort Sachsen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1,20 %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2,20 %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3825651"/>
                  </a:ext>
                </a:extLst>
              </a:tr>
            </a:tbl>
          </a:graphicData>
        </a:graphic>
      </p:graphicFrame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32A13E93-64EA-DFEB-6EF3-94CE8C2B8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09673"/>
              </p:ext>
            </p:extLst>
          </p:nvPr>
        </p:nvGraphicFramePr>
        <p:xfrm>
          <a:off x="755576" y="3963750"/>
          <a:ext cx="7020000" cy="61682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077495044"/>
                    </a:ext>
                  </a:extLst>
                </a:gridCol>
                <a:gridCol w="1350000">
                  <a:extLst>
                    <a:ext uri="{9D8B030D-6E8A-4147-A177-3AD203B41FA5}">
                      <a16:colId xmlns:a16="http://schemas.microsoft.com/office/drawing/2014/main" val="323570477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507280865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1038771191"/>
                    </a:ext>
                  </a:extLst>
                </a:gridCol>
              </a:tblGrid>
              <a:tr h="308411">
                <a:tc>
                  <a:txBody>
                    <a:bodyPr/>
                    <a:lstStyle/>
                    <a:p>
                      <a:pPr algn="l"/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Mit PV-</a:t>
                      </a:r>
                      <a:r>
                        <a:rPr lang="fr-FR" sz="1000" b="1" u="none" strike="noStrike" kern="1200" spc="1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Beitragszuschlag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4,00 %</a:t>
                      </a:r>
                      <a:endParaRPr lang="de-DE" sz="1000" b="0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kern="1200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1,70 %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spc="1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2,30 %</a:t>
                      </a:r>
                      <a:endParaRPr lang="de-DE" sz="1000" b="1" spc="1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13665479"/>
                  </a:ext>
                </a:extLst>
              </a:tr>
              <a:tr h="308411">
                <a:tc>
                  <a:txBody>
                    <a:bodyPr/>
                    <a:lstStyle/>
                    <a:p>
                      <a:pPr marL="182563" indent="-182563" algn="l">
                        <a:buFont typeface="Symbol" panose="05050102010706020507" pitchFamily="18" charset="2"/>
                        <a:buChar char="-"/>
                      </a:pPr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Beschäftigungsort Sachsen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1,20 %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spc="10" baseline="0" dirty="0">
                          <a:solidFill>
                            <a:schemeClr val="tx1"/>
                          </a:solidFill>
                        </a:rPr>
                        <a:t>2,80 %</a:t>
                      </a:r>
                      <a:endParaRPr lang="de-DE" sz="1000" b="0" spc="1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89811080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FCC9AA-8134-CB70-8C5C-AE6271D540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05279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C4076-247F-9D9D-A929-EFF36326C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Beitragsberechnung/-tragung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Beitrags</a:t>
            </a:r>
            <a:r>
              <a:rPr lang="de-DE" sz="1200" b="1" spc="23" dirty="0">
                <a:solidFill>
                  <a:schemeClr val="tx2"/>
                </a:solidFill>
              </a:rPr>
              <a:t>zu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schlag, Variante A: </a:t>
            </a:r>
            <a:r>
              <a:rPr lang="de-DE" sz="1200" spc="23" dirty="0"/>
              <a:t>Gemäß Beitragsverfahrensverordnung (BVV) erfolgt Ermittlung des </a:t>
            </a:r>
            <a:r>
              <a:rPr lang="de-DE" sz="1200" spc="15" dirty="0"/>
              <a:t>Arbeitgeberanteils durch Multiplikation des beitragspflichtigen Entgelts mit 1,70 % (Sachsen: 1,20 %) sowie des Arbeitnehmeranteils mit 2,30 % (Sachsen: 2,80 %)</a:t>
            </a:r>
          </a:p>
          <a:p>
            <a:pPr>
              <a:spcBef>
                <a:spcPts val="0"/>
              </a:spcBef>
              <a:buSzPct val="130000"/>
              <a:tabLst>
                <a:tab pos="6319838" algn="r"/>
              </a:tabLst>
            </a:pPr>
            <a:endParaRPr lang="de-DE" sz="1200" spc="8" dirty="0"/>
          </a:p>
          <a:p>
            <a:pPr marL="0" indent="0"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8" dirty="0">
                <a:solidFill>
                  <a:schemeClr val="tx2"/>
                </a:solidFill>
              </a:rPr>
              <a:t>BEISPIEL</a:t>
            </a:r>
            <a:r>
              <a:rPr lang="de-DE" sz="1200" spc="8" dirty="0">
                <a:solidFill>
                  <a:srgbClr val="00B0F0"/>
                </a:solidFill>
              </a:rPr>
              <a:t> </a:t>
            </a:r>
            <a:r>
              <a:rPr lang="de-DE" sz="1200" spc="8" dirty="0"/>
              <a:t>(Variante A)</a:t>
            </a:r>
          </a:p>
          <a:p>
            <a:pPr marL="0" indent="0"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spc="15" dirty="0"/>
              <a:t>Eine Arbeitnehmerin (BGR 1111, Berlin, 45 Jahre alt) ist kinderlos und bezieht ein festes Monatsgehalt </a:t>
            </a:r>
            <a:br>
              <a:rPr lang="de-DE" sz="1200" spc="15" dirty="0"/>
            </a:br>
            <a:r>
              <a:rPr lang="de-DE" sz="1200" spc="15" dirty="0"/>
              <a:t>in Höhe von 6.000,00 EUR im Monat.</a:t>
            </a:r>
          </a:p>
          <a:p>
            <a:pPr>
              <a:spcBef>
                <a:spcPts val="900"/>
              </a:spcBef>
              <a:buSzPct val="130000"/>
              <a:tabLst>
                <a:tab pos="6525816" algn="r"/>
              </a:tabLst>
            </a:pPr>
            <a:r>
              <a:rPr lang="de-DE" sz="1200" spc="8" dirty="0"/>
              <a:t>Berechnung PV-Beiträge für Januar 2024 unter Berücksichtigung BBG-KV/PV:</a:t>
            </a:r>
          </a:p>
          <a:p>
            <a:pPr indent="0">
              <a:spcBef>
                <a:spcPts val="225"/>
              </a:spcBef>
              <a:buSzPct val="130000"/>
              <a:buNone/>
              <a:tabLst>
                <a:tab pos="6525816" algn="r"/>
              </a:tabLst>
            </a:pPr>
            <a:r>
              <a:rPr lang="de-DE" sz="1200" spc="8" dirty="0"/>
              <a:t>Arbeitgeberanteil: 5.175,00 EUR x </a:t>
            </a:r>
            <a:r>
              <a:rPr lang="de-DE" sz="1200" spc="8" dirty="0">
                <a:solidFill>
                  <a:schemeClr val="tx2"/>
                </a:solidFill>
              </a:rPr>
              <a:t>1,70 % </a:t>
            </a:r>
            <a:r>
              <a:rPr lang="de-DE" sz="1200" spc="8" dirty="0"/>
              <a:t>=	87,98 EUR</a:t>
            </a:r>
          </a:p>
          <a:p>
            <a:pPr indent="0">
              <a:spcBef>
                <a:spcPts val="225"/>
              </a:spcBef>
              <a:buSzPct val="130000"/>
              <a:buNone/>
              <a:tabLst>
                <a:tab pos="6525816" algn="r"/>
              </a:tabLst>
            </a:pPr>
            <a:r>
              <a:rPr lang="de-DE" sz="1200" spc="8" dirty="0"/>
              <a:t>Arbeitnehmeranteil: 5.175,00 EUR x </a:t>
            </a:r>
            <a:r>
              <a:rPr lang="de-DE" sz="1200" spc="8" dirty="0">
                <a:solidFill>
                  <a:schemeClr val="tx2"/>
                </a:solidFill>
              </a:rPr>
              <a:t>2,30 % </a:t>
            </a:r>
            <a:r>
              <a:rPr lang="de-DE" sz="1200" spc="8" dirty="0"/>
              <a:t>= 	119,03 EUR</a:t>
            </a:r>
          </a:p>
          <a:p>
            <a:pPr indent="0">
              <a:spcBef>
                <a:spcPts val="225"/>
              </a:spcBef>
              <a:buSzPct val="130000"/>
              <a:buNone/>
              <a:tabLst>
                <a:tab pos="6525816" algn="r"/>
              </a:tabLst>
            </a:pPr>
            <a:r>
              <a:rPr lang="de-DE" sz="1200" spc="8" dirty="0"/>
              <a:t>Gesamtbeitrag:	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207,01 EUR</a:t>
            </a:r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8028E34-6AA3-85DA-2A98-BE7298173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E58777B-11C0-D8A1-0B7E-86EEFB7727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0C6AE9-B422-004C-F8C3-362C52D20A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7527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E0C89-3EF9-5392-B707-6B77F3333F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Beitragsberechnung/-tragung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Beitrags</a:t>
            </a:r>
            <a:r>
              <a:rPr lang="de-DE" sz="1200" b="1" spc="23" dirty="0">
                <a:solidFill>
                  <a:schemeClr val="tx2"/>
                </a:solidFill>
              </a:rPr>
              <a:t>zu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schlag, Variante B: </a:t>
            </a:r>
            <a:r>
              <a:rPr lang="de-DE" sz="1200" spc="23" dirty="0"/>
              <a:t>Laut SV-Spitzenorganisationen bestehen jedoch keine Bedenken, </a:t>
            </a:r>
            <a:r>
              <a:rPr lang="de-DE" sz="1200" spc="8" dirty="0"/>
              <a:t>den Arbeitnehmer- wie den Arbeitgeberanteil zu ermitteln und den PV-Beitragszuschlag zu addieren</a:t>
            </a: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  <a:tabLst>
                <a:tab pos="6319838" algn="r"/>
              </a:tabLst>
            </a:pPr>
            <a:endParaRPr lang="de-DE" spc="8" dirty="0"/>
          </a:p>
          <a:p>
            <a:pPr marL="0" indent="0">
              <a:lnSpc>
                <a:spcPts val="165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8" dirty="0">
                <a:solidFill>
                  <a:schemeClr val="tx2"/>
                </a:solidFill>
              </a:rPr>
              <a:t>BEISPIEL</a:t>
            </a:r>
            <a:r>
              <a:rPr lang="de-DE" sz="1200" spc="8" dirty="0">
                <a:solidFill>
                  <a:srgbClr val="00B0F0"/>
                </a:solidFill>
              </a:rPr>
              <a:t> </a:t>
            </a:r>
            <a:r>
              <a:rPr lang="de-DE" sz="1200" spc="8" dirty="0"/>
              <a:t>(Variante B)</a:t>
            </a:r>
          </a:p>
          <a:p>
            <a:pPr marL="0" indent="0">
              <a:lnSpc>
                <a:spcPts val="165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spc="8" dirty="0"/>
              <a:t>Sachverhalt analog Variante A.</a:t>
            </a: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  <a:tabLst>
                <a:tab pos="6319838" algn="r"/>
              </a:tabLst>
            </a:pPr>
            <a:r>
              <a:rPr lang="de-DE" sz="1200" spc="8" dirty="0"/>
              <a:t>Berechnung PV-Beiträge für Januar 2024 unter Berücksichtigung BBG-KV/PV:</a:t>
            </a:r>
          </a:p>
          <a:p>
            <a:pPr marL="269875" indent="-92075">
              <a:lnSpc>
                <a:spcPts val="1650"/>
              </a:lnSpc>
              <a:spcBef>
                <a:spcPts val="225"/>
              </a:spcBef>
              <a:buSzPct val="130000"/>
              <a:buNone/>
              <a:tabLst>
                <a:tab pos="6593681" algn="r"/>
              </a:tabLst>
            </a:pPr>
            <a:r>
              <a:rPr lang="de-DE" sz="1200" spc="8" dirty="0"/>
              <a:t>Arbeitgeberanteil: 5.175,00 EUR x</a:t>
            </a:r>
            <a:r>
              <a:rPr lang="de-DE" sz="1200" spc="8" dirty="0">
                <a:solidFill>
                  <a:prstClr val="black"/>
                </a:solidFill>
              </a:rPr>
              <a:t> </a:t>
            </a:r>
            <a:r>
              <a:rPr lang="de-DE" sz="1200" spc="8" dirty="0">
                <a:solidFill>
                  <a:schemeClr val="tx2"/>
                </a:solidFill>
              </a:rPr>
              <a:t>1,70 %</a:t>
            </a:r>
            <a:r>
              <a:rPr lang="de-DE" sz="1200" spc="8" dirty="0">
                <a:solidFill>
                  <a:prstClr val="black"/>
                </a:solidFill>
              </a:rPr>
              <a:t> </a:t>
            </a:r>
            <a:r>
              <a:rPr lang="de-DE" sz="1200" spc="8" dirty="0"/>
              <a:t>=</a:t>
            </a:r>
            <a:r>
              <a:rPr lang="de-DE" sz="1200" spc="8" dirty="0">
                <a:solidFill>
                  <a:prstClr val="black"/>
                </a:solidFill>
              </a:rPr>
              <a:t>	</a:t>
            </a:r>
            <a:r>
              <a:rPr lang="de-DE" sz="1200" spc="8" dirty="0">
                <a:solidFill>
                  <a:srgbClr val="FF0000"/>
                </a:solidFill>
              </a:rPr>
              <a:t> </a:t>
            </a:r>
            <a:r>
              <a:rPr lang="de-DE" sz="1200" spc="8" dirty="0"/>
              <a:t>87,98 EUR</a:t>
            </a:r>
          </a:p>
          <a:p>
            <a:pPr marL="269875" indent="-92075">
              <a:lnSpc>
                <a:spcPts val="1650"/>
              </a:lnSpc>
              <a:spcBef>
                <a:spcPts val="225"/>
              </a:spcBef>
              <a:buSzPct val="130000"/>
              <a:buNone/>
              <a:tabLst>
                <a:tab pos="6593681" algn="r"/>
              </a:tabLst>
            </a:pPr>
            <a:r>
              <a:rPr lang="de-DE" sz="1200" spc="8" dirty="0"/>
              <a:t>Arbeitnehmeranteil: 5.175,00 EUR x </a:t>
            </a:r>
            <a:r>
              <a:rPr lang="de-DE" sz="1200" spc="8" dirty="0">
                <a:solidFill>
                  <a:schemeClr val="tx2"/>
                </a:solidFill>
              </a:rPr>
              <a:t>1,70 %</a:t>
            </a:r>
            <a:r>
              <a:rPr lang="de-DE" sz="1200" spc="8" dirty="0">
                <a:solidFill>
                  <a:prstClr val="black"/>
                </a:solidFill>
              </a:rPr>
              <a:t> </a:t>
            </a:r>
            <a:r>
              <a:rPr lang="de-DE" sz="1200" spc="8" dirty="0"/>
              <a:t>=</a:t>
            </a:r>
            <a:r>
              <a:rPr lang="de-DE" sz="1200" spc="8" dirty="0">
                <a:solidFill>
                  <a:prstClr val="black"/>
                </a:solidFill>
              </a:rPr>
              <a:t>	</a:t>
            </a:r>
            <a:r>
              <a:rPr lang="de-DE" sz="1200" spc="8" dirty="0">
                <a:solidFill>
                  <a:srgbClr val="FF0000"/>
                </a:solidFill>
              </a:rPr>
              <a:t> </a:t>
            </a:r>
            <a:r>
              <a:rPr lang="de-DE" sz="1200" spc="8" dirty="0"/>
              <a:t>87,98 EUR</a:t>
            </a:r>
          </a:p>
          <a:p>
            <a:pPr marL="269875" indent="-92075">
              <a:lnSpc>
                <a:spcPts val="1650"/>
              </a:lnSpc>
              <a:spcBef>
                <a:spcPts val="225"/>
              </a:spcBef>
              <a:buSzPct val="130000"/>
              <a:buNone/>
              <a:tabLst>
                <a:tab pos="6593681" algn="r"/>
              </a:tabLst>
            </a:pPr>
            <a:r>
              <a:rPr lang="de-DE" sz="1200" spc="8" dirty="0"/>
              <a:t>Beitragszuschlag für Kinderlose: 5.175,00 EUR x </a:t>
            </a:r>
            <a:r>
              <a:rPr lang="de-DE" sz="1200" spc="8" dirty="0">
                <a:solidFill>
                  <a:schemeClr val="tx2"/>
                </a:solidFill>
              </a:rPr>
              <a:t>0,60 %</a:t>
            </a:r>
            <a:r>
              <a:rPr lang="de-DE" sz="1200" spc="8" dirty="0">
                <a:solidFill>
                  <a:prstClr val="black"/>
                </a:solidFill>
              </a:rPr>
              <a:t> </a:t>
            </a:r>
            <a:r>
              <a:rPr lang="de-DE" sz="1200" spc="8" dirty="0"/>
              <a:t>=</a:t>
            </a:r>
            <a:r>
              <a:rPr lang="de-DE" sz="1200" spc="8" dirty="0">
                <a:solidFill>
                  <a:prstClr val="black"/>
                </a:solidFill>
              </a:rPr>
              <a:t>	</a:t>
            </a:r>
            <a:r>
              <a:rPr lang="de-DE" sz="1200" spc="8" dirty="0"/>
              <a:t>31,05 EUR</a:t>
            </a:r>
          </a:p>
          <a:p>
            <a:pPr marL="269875" indent="-92075">
              <a:lnSpc>
                <a:spcPts val="1650"/>
              </a:lnSpc>
              <a:spcBef>
                <a:spcPts val="225"/>
              </a:spcBef>
              <a:buSzPct val="130000"/>
              <a:buNone/>
              <a:tabLst>
                <a:tab pos="6593681" algn="r"/>
              </a:tabLst>
            </a:pPr>
            <a:r>
              <a:rPr lang="de-DE" sz="1200" spc="8" dirty="0"/>
              <a:t>Gesamtbeitrag:</a:t>
            </a:r>
            <a:r>
              <a:rPr lang="de-DE" sz="1200" spc="8" dirty="0">
                <a:solidFill>
                  <a:prstClr val="black"/>
                </a:solidFill>
              </a:rPr>
              <a:t>	</a:t>
            </a:r>
            <a:r>
              <a:rPr lang="de-DE" sz="1200" b="1" spc="8" dirty="0">
                <a:solidFill>
                  <a:srgbClr val="FF0000"/>
                </a:solidFill>
              </a:rPr>
              <a:t>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207,01 EUR</a:t>
            </a:r>
            <a:endParaRPr lang="de-DE" sz="1200" spc="8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FF8172-FECE-F802-A68E-125664009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48D8D4-CF4C-7930-DD03-19DD62DA14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F1E9C8-91D2-232C-302C-5816FAA6F2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72742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Beitragsberechnung/-tragung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Kurzarbeitergeld </a:t>
            </a:r>
            <a:r>
              <a:rPr lang="de-DE" sz="1200" spc="8" dirty="0"/>
              <a:t>(bzw. ab 1. April 2024 auch Qualifizierungsgeld):</a:t>
            </a:r>
            <a:br>
              <a:rPr lang="de-DE" sz="1200" spc="8" dirty="0"/>
            </a:b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PV-Beitrags</a:t>
            </a:r>
            <a:r>
              <a:rPr lang="de-DE" sz="1200" b="1" spc="15" dirty="0">
                <a:solidFill>
                  <a:schemeClr val="tx2"/>
                </a:solidFill>
              </a:rPr>
              <a:t>zu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schlag</a:t>
            </a:r>
            <a:r>
              <a:rPr lang="de-DE" sz="1200" spc="15" dirty="0"/>
              <a:t> aus dem Ist-Entgelt tragen Arbeitnehmer allein, allerdings kein Zuschlag aus dem </a:t>
            </a:r>
            <a:r>
              <a:rPr lang="de-DE" sz="1200" dirty="0"/>
              <a:t>Fiktiventgelt in Höhe von 80 % (stattdessen zahlt Bundesagentur für Arbeit pauschal an PV-Ausgleichsfonds)</a:t>
            </a:r>
          </a:p>
          <a:p>
            <a:pPr>
              <a:spcBef>
                <a:spcPts val="0"/>
              </a:spcBef>
              <a:buSzPct val="130000"/>
              <a:tabLst>
                <a:tab pos="6319838" algn="r"/>
              </a:tabLst>
            </a:pPr>
            <a:endParaRPr lang="de-DE" sz="1200" spc="8" dirty="0"/>
          </a:p>
          <a:p>
            <a:pPr marL="0" indent="0">
              <a:spcBef>
                <a:spcPts val="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BEISPIEL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de-DE" sz="1200" spc="8" dirty="0"/>
              <a:t>Ein Arbeitnehmer (Jahrgang 2000, kinderlos) bezieht ein monatliches Gehalt in Höhe von 3.500,00 EUR. Aufgrund</a:t>
            </a:r>
            <a:r>
              <a:rPr lang="de-DE" sz="1200" spc="15" dirty="0"/>
              <a:t> von Zulieferproblemen muss sein Arbeitgeber (Hessen) für Januar 2024 Kurzarbeit anmelden (50 %).</a:t>
            </a:r>
          </a:p>
          <a:p>
            <a:pPr>
              <a:spcBef>
                <a:spcPts val="900"/>
              </a:spcBef>
              <a:tabLst>
                <a:tab pos="198835" algn="l"/>
              </a:tabLst>
            </a:pPr>
            <a:r>
              <a:rPr lang="de-DE" sz="1200" spc="15" dirty="0"/>
              <a:t>Berechnung PV-Beiträge für Januar 2024 unter Berücksichtigung Kurzarbeit:</a:t>
            </a:r>
          </a:p>
          <a:p>
            <a:pPr marL="204788" indent="-204788">
              <a:spcBef>
                <a:spcPts val="225"/>
              </a:spcBef>
              <a:buNone/>
              <a:tabLst>
                <a:tab pos="198835" algn="l"/>
                <a:tab pos="7535466" algn="r"/>
              </a:tabLst>
            </a:pPr>
            <a:r>
              <a:rPr lang="de-DE" sz="1200" spc="15" dirty="0"/>
              <a:t>	Arbeitgeberanteil: </a:t>
            </a:r>
            <a:br>
              <a:rPr lang="de-DE" sz="1200" spc="15" dirty="0"/>
            </a:br>
            <a:r>
              <a:rPr lang="de-DE" sz="1200" spc="15" dirty="0"/>
              <a:t>(1.750,00 x </a:t>
            </a:r>
            <a:r>
              <a:rPr lang="de-DE" sz="1200" spc="15" dirty="0">
                <a:solidFill>
                  <a:schemeClr val="tx2"/>
                </a:solidFill>
              </a:rPr>
              <a:t>1,70 %</a:t>
            </a:r>
            <a:r>
              <a:rPr lang="de-DE" sz="1200" spc="15" dirty="0"/>
              <a:t> =) 29,75 EUR + (1.400,00 x </a:t>
            </a:r>
            <a:r>
              <a:rPr lang="de-DE" sz="1200" spc="15" dirty="0">
                <a:solidFill>
                  <a:schemeClr val="tx2"/>
                </a:solidFill>
              </a:rPr>
              <a:t>3,40 %</a:t>
            </a:r>
            <a:r>
              <a:rPr lang="de-DE" sz="1200" spc="15" dirty="0"/>
              <a:t> =) 47,60 EUR =	77,35 EUR</a:t>
            </a:r>
          </a:p>
          <a:p>
            <a:pPr marL="382588" lvl="1" indent="-204788">
              <a:spcBef>
                <a:spcPts val="225"/>
              </a:spcBef>
              <a:buNone/>
              <a:tabLst>
                <a:tab pos="198835" algn="l"/>
                <a:tab pos="7535466" algn="r"/>
              </a:tabLst>
            </a:pPr>
            <a:r>
              <a:rPr lang="de-DE" sz="1200" spc="15" dirty="0"/>
              <a:t>Arbeitnehmeranteil: 1.750,00 EUR x </a:t>
            </a:r>
            <a:r>
              <a:rPr lang="de-DE" sz="1200" spc="15" dirty="0">
                <a:solidFill>
                  <a:schemeClr val="tx2"/>
                </a:solidFill>
              </a:rPr>
              <a:t>1,70 %</a:t>
            </a:r>
            <a:r>
              <a:rPr lang="de-DE" sz="1200" spc="15" dirty="0">
                <a:solidFill>
                  <a:srgbClr val="D50054"/>
                </a:solidFill>
              </a:rPr>
              <a:t> </a:t>
            </a:r>
            <a:r>
              <a:rPr lang="de-DE" sz="1200" spc="15" dirty="0"/>
              <a:t>= 	29,75 EUR</a:t>
            </a:r>
          </a:p>
          <a:p>
            <a:pPr marL="382588" lvl="1" indent="-204788">
              <a:spcBef>
                <a:spcPts val="225"/>
              </a:spcBef>
              <a:buNone/>
              <a:tabLst>
                <a:tab pos="198835" algn="l"/>
                <a:tab pos="7535466" algn="r"/>
              </a:tabLst>
            </a:pPr>
            <a:r>
              <a:rPr lang="de-DE" sz="1200" spc="15" dirty="0"/>
              <a:t>Beitragszuschlag für Kinderlose: 1.750,00 EUR x </a:t>
            </a:r>
            <a:r>
              <a:rPr lang="de-DE" sz="1200" spc="15" dirty="0">
                <a:solidFill>
                  <a:schemeClr val="tx2"/>
                </a:solidFill>
              </a:rPr>
              <a:t>0,60 %</a:t>
            </a:r>
            <a:r>
              <a:rPr lang="de-DE" sz="1200" spc="15" dirty="0"/>
              <a:t> =	10,50 EUR</a:t>
            </a:r>
          </a:p>
          <a:p>
            <a:pPr marL="382588" lvl="1" indent="-204788">
              <a:spcBef>
                <a:spcPts val="225"/>
              </a:spcBef>
              <a:buNone/>
              <a:tabLst>
                <a:tab pos="198835" algn="l"/>
                <a:tab pos="7535466" algn="r"/>
              </a:tabLst>
            </a:pPr>
            <a:r>
              <a:rPr lang="de-DE" sz="1200" spc="15" dirty="0"/>
              <a:t>Gesamtbeitrag:	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117,60 EUR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63AA45-3173-6B5C-EC12-8CAC21B75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383ABC-AED0-12FD-BF62-87622B96C8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2701A2-CE53-9803-AC32-C6E489DDD5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06461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Beitragsberechnung/-tragung</a:t>
            </a:r>
            <a:endParaRPr lang="de-DE" sz="1200" spc="15" dirty="0"/>
          </a:p>
          <a:p>
            <a:pPr>
              <a:spcBef>
                <a:spcPts val="900"/>
              </a:spcBef>
              <a:buSzPct val="130000"/>
              <a:tabLst>
                <a:tab pos="6319838" algn="r"/>
              </a:tabLst>
              <a:defRPr/>
            </a:pPr>
            <a:r>
              <a:rPr lang="de-DE" sz="1200" b="1" spc="15" dirty="0"/>
              <a:t>PV-Beitrags</a:t>
            </a:r>
            <a:r>
              <a:rPr lang="de-DE" sz="1200" b="1" spc="15" dirty="0">
                <a:solidFill>
                  <a:schemeClr val="tx2"/>
                </a:solidFill>
              </a:rPr>
              <a:t>ab</a:t>
            </a:r>
            <a:r>
              <a:rPr lang="de-DE" sz="1200" b="1" spc="15" dirty="0"/>
              <a:t>schlag: </a:t>
            </a:r>
            <a:r>
              <a:rPr lang="de-DE" sz="1200" kern="1200" spc="15" dirty="0"/>
              <a:t>tragen Arbeitgeber und Arbeitnehmer Beiträge nicht je zur Hälfte, ergibt sich der Beitrag </a:t>
            </a:r>
            <a:r>
              <a:rPr lang="de-DE" sz="1200" spc="15" dirty="0"/>
              <a:t>gemäß Beitragsverfahrensverordnung (BVV) aus </a:t>
            </a:r>
            <a:r>
              <a:rPr lang="de-DE" sz="1200" kern="1200" spc="15" dirty="0"/>
              <a:t>der Summe der getrennt berechneten Anteile</a:t>
            </a:r>
          </a:p>
          <a:p>
            <a:pPr fontAlgn="auto">
              <a:spcBef>
                <a:spcPts val="900"/>
              </a:spcBef>
              <a:buSzPct val="130000"/>
              <a:tabLst>
                <a:tab pos="6319838" algn="r"/>
              </a:tabLst>
              <a:defRPr/>
            </a:pPr>
            <a:r>
              <a:rPr lang="de-DE" sz="1200" kern="1200" spc="15" dirty="0"/>
              <a:t>Im Beitragsnachweis nicht gesondert ausgewiesen, sondern im PV-Beitrag enthalten (BGR 0001</a:t>
            </a:r>
            <a:r>
              <a:rPr lang="de-DE" sz="1200" kern="1200" spc="15" baseline="30000" dirty="0"/>
              <a:t> </a:t>
            </a:r>
            <a:r>
              <a:rPr lang="de-DE" sz="1200" kern="1200" spc="15" dirty="0"/>
              <a:t>/</a:t>
            </a:r>
            <a:r>
              <a:rPr lang="de-DE" sz="1200" kern="1200" spc="15" baseline="30000" dirty="0"/>
              <a:t> </a:t>
            </a:r>
            <a:r>
              <a:rPr lang="de-DE" sz="1200" kern="1200" spc="15" dirty="0"/>
              <a:t>0002)</a:t>
            </a:r>
          </a:p>
          <a:p>
            <a:pPr fontAlgn="auto">
              <a:spcBef>
                <a:spcPts val="0"/>
              </a:spcBef>
              <a:buSzPct val="130000"/>
              <a:tabLst>
                <a:tab pos="6319838" algn="r"/>
              </a:tabLst>
              <a:defRPr/>
            </a:pPr>
            <a:endParaRPr lang="de-DE" sz="1200" b="1" kern="1200" spc="8" dirty="0"/>
          </a:p>
          <a:p>
            <a:pPr marL="0" indent="0">
              <a:spcBef>
                <a:spcPts val="0"/>
              </a:spcBef>
              <a:buSzPct val="130000"/>
              <a:buNone/>
              <a:defRPr/>
            </a:pPr>
            <a:r>
              <a:rPr lang="de-DE" sz="1200" b="1" spc="8" dirty="0">
                <a:solidFill>
                  <a:schemeClr val="tx2"/>
                </a:solidFill>
              </a:rPr>
              <a:t>BEISPIEL</a:t>
            </a:r>
            <a:endParaRPr lang="de-DE" sz="1200" kern="1200" spc="8" dirty="0">
              <a:solidFill>
                <a:schemeClr val="tx2"/>
              </a:solidFill>
            </a:endParaRPr>
          </a:p>
          <a:p>
            <a:pPr marL="0" indent="0" fontAlgn="auto">
              <a:spcBef>
                <a:spcPts val="450"/>
              </a:spcBef>
              <a:buSzPct val="110000"/>
              <a:buNone/>
              <a:defRPr/>
            </a:pPr>
            <a:r>
              <a:rPr lang="de-DE" sz="1200" kern="1200" spc="8" dirty="0"/>
              <a:t>Ein Arbeitnehmer (BGR 1111, Erfurt, 30 Jahre alt), hat 3 Kinder im Alter von 12 bis </a:t>
            </a:r>
            <a:r>
              <a:rPr lang="de-DE" sz="1200" spc="8" dirty="0"/>
              <a:t>18 </a:t>
            </a:r>
            <a:r>
              <a:rPr lang="de-DE" sz="1200" kern="1200" spc="8" dirty="0"/>
              <a:t>Jahren und bezieht ein festes Monatsgehalt in Höhe von 4.000,00 EUR im Monat.</a:t>
            </a:r>
          </a:p>
          <a:p>
            <a:pPr fontAlgn="auto">
              <a:spcBef>
                <a:spcPts val="900"/>
              </a:spcBef>
              <a:buSzPct val="110000"/>
              <a:defRPr/>
            </a:pPr>
            <a:r>
              <a:rPr lang="de-DE" sz="1200" kern="1200" spc="8" dirty="0"/>
              <a:t>Berechnung PV-Beiträge für Januar 2024:</a:t>
            </a:r>
          </a:p>
          <a:p>
            <a:pPr indent="0" fontAlgn="auto">
              <a:spcBef>
                <a:spcPts val="225"/>
              </a:spcBef>
              <a:buSzPct val="110000"/>
              <a:buNone/>
              <a:tabLst>
                <a:tab pos="6522244" algn="r"/>
              </a:tabLst>
              <a:defRPr/>
            </a:pPr>
            <a:r>
              <a:rPr lang="de-DE" sz="1200" kern="1200" spc="8" dirty="0"/>
              <a:t>Arbeitgeberanteil: 4.000,00 EUR x </a:t>
            </a:r>
            <a:r>
              <a:rPr lang="de-DE" sz="1200" kern="1200" spc="8" dirty="0">
                <a:solidFill>
                  <a:schemeClr val="tx2"/>
                </a:solidFill>
              </a:rPr>
              <a:t>1,70 %</a:t>
            </a:r>
            <a:r>
              <a:rPr lang="de-DE" sz="1200" kern="1200" spc="8" dirty="0"/>
              <a:t> =	68,00 EUR</a:t>
            </a:r>
          </a:p>
          <a:p>
            <a:pPr indent="0" fontAlgn="auto">
              <a:spcBef>
                <a:spcPts val="225"/>
              </a:spcBef>
              <a:buSzPct val="110000"/>
              <a:buNone/>
              <a:tabLst>
                <a:tab pos="6522244" algn="r"/>
              </a:tabLst>
              <a:defRPr/>
            </a:pPr>
            <a:r>
              <a:rPr lang="de-DE" sz="1200" kern="1200" spc="8" dirty="0"/>
              <a:t>Arbeitnehmeranteil: 4.000,00 EUR x </a:t>
            </a:r>
            <a:r>
              <a:rPr lang="de-DE" sz="1200" kern="1200" spc="8" dirty="0">
                <a:solidFill>
                  <a:schemeClr val="tx2"/>
                </a:solidFill>
              </a:rPr>
              <a:t>1,20 %</a:t>
            </a:r>
            <a:r>
              <a:rPr lang="de-DE" sz="1200" kern="1200" spc="8" dirty="0"/>
              <a:t> = 	48,00 EUR</a:t>
            </a:r>
          </a:p>
          <a:p>
            <a:pPr indent="0">
              <a:spcBef>
                <a:spcPts val="225"/>
              </a:spcBef>
              <a:buNone/>
              <a:tabLst>
                <a:tab pos="6522244" algn="r"/>
              </a:tabLst>
            </a:pPr>
            <a:r>
              <a:rPr lang="de-DE" sz="1200" spc="8" dirty="0"/>
              <a:t>(1,70 % ./. 2 x 0,25 % für Kinder 2 und 3)</a:t>
            </a:r>
          </a:p>
          <a:p>
            <a:pPr indent="0" fontAlgn="auto">
              <a:spcBef>
                <a:spcPts val="225"/>
              </a:spcBef>
              <a:buSzPct val="110000"/>
              <a:buNone/>
              <a:tabLst>
                <a:tab pos="6522244" algn="r"/>
              </a:tabLst>
              <a:defRPr/>
            </a:pPr>
            <a:r>
              <a:rPr lang="de-DE" sz="1200" kern="1200" spc="8" dirty="0"/>
              <a:t>Gesamtbeitrag:	</a:t>
            </a:r>
            <a:r>
              <a:rPr lang="de-DE" sz="1200" b="1" kern="1200" spc="8" dirty="0"/>
              <a:t>116,00 EUR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C0718F-3353-C83E-EDEA-C74D8A78E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Beitragsabschlag in der Pflegeversicherung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2A19EB-4E37-96B2-1807-83420BC4D4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9F371E-A316-0DC6-D04B-ED462CEB3E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120685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313" y="937070"/>
            <a:ext cx="8136448" cy="3304698"/>
          </a:xfrm>
        </p:spPr>
        <p:txBody>
          <a:bodyPr/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Unterlagen/Video werden als Download zur Verfügung gestellt.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Weitergehende Informationen (auch zu weiteren Themen) stehen auch im e-Magazin zur Verfügung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Fragen im Chat werden im Nachgang beantwortet.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Alle Fragen und Antworten werden im Nachgang auch veröffentlicht (FAQ).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Zwischenzeitlich kurze Pause zum Wechsel des Referenten (ca. 2 Minuten)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de-DE" sz="1300" spc="10" dirty="0"/>
              <a:t>Teilnahmebescheinigung wird zum Download zur Verfügung gestellt.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BFBCBD4-E5DA-4FAC-9357-18284608F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7044E95-6BB0-4535-AD5F-791C5D104F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899671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80513" cy="51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611188" y="789385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7400" b="1" dirty="0">
                <a:solidFill>
                  <a:srgbClr val="FFFF99"/>
                </a:solidFill>
                <a:latin typeface="Verdana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532822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1">
            <a:extLst>
              <a:ext uri="{FF2B5EF4-FFF2-40B4-BE49-F238E27FC236}">
                <a16:creationId xmlns:a16="http://schemas.microsoft.com/office/drawing/2014/main" id="{54FD0734-14EB-9193-5C9B-A13860969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000" y="2158357"/>
            <a:ext cx="2430067" cy="540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5.175,00 EUR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</a:pPr>
            <a:r>
              <a:rPr lang="de-DE" sz="1200" b="1" dirty="0"/>
              <a:t>Wichtige Sozialversicherungswerte</a:t>
            </a: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800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800" b="1" spc="8" dirty="0">
              <a:solidFill>
                <a:prstClr val="black"/>
              </a:solidFill>
            </a:endParaRP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800" b="1" spc="8" dirty="0">
              <a:solidFill>
                <a:prstClr val="black"/>
              </a:solidFill>
            </a:endParaRPr>
          </a:p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r>
              <a:rPr lang="de-DE" sz="975" spc="-8" dirty="0"/>
              <a:t>*) Ohne individuellen (GKV) bzw. durchschnittlichen (PKV) Zusatzbeitrag</a:t>
            </a:r>
            <a:endParaRPr lang="de-DE" altLang="de-DE" sz="975" spc="-8" dirty="0"/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sz="1275" b="1" spc="8" dirty="0">
              <a:solidFill>
                <a:prstClr val="black"/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B2030C-F567-90B0-35EF-694CC0514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Rechengrößen, Grenzwerte, Fälligkeit 2024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FE410F21-1049-47E9-99EC-C0C751319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11" y="1607671"/>
            <a:ext cx="4011689" cy="32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5000" tIns="0" rIns="0" bIns="0">
            <a:spAutoFit/>
          </a:bodyPr>
          <a:lstStyle>
            <a:lvl1pPr marL="192088" indent="-192088" defTabSz="2717800" eaLnBrk="0" hangingPunct="0"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717800" eaLnBrk="0" hangingPunct="0"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717800" eaLnBrk="0" hangingPunct="0"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717800" eaLnBrk="0" hangingPunct="0"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717800" eaLnBrk="0" hangingPunct="0"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de-DE" altLang="de-DE" sz="10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Bezugsgröße </a:t>
            </a:r>
            <a:r>
              <a:rPr lang="de-DE" altLang="de-DE" sz="1000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(Monat)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Kranken- und Pflegeversicherung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Renten- und Arbeitslosenversicherung</a:t>
            </a:r>
            <a:endParaRPr lang="de-DE" altLang="de-DE" sz="1000" b="1" spc="8" dirty="0">
              <a:solidFill>
                <a:srgbClr val="00B0F0"/>
              </a:solidFill>
              <a:latin typeface="+mj-lt"/>
            </a:endParaRPr>
          </a:p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de-DE" altLang="de-DE" sz="10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Beitragsbemessungsgrenze </a:t>
            </a:r>
            <a:r>
              <a:rPr lang="de-DE" altLang="de-DE" sz="1000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(Monat)</a:t>
            </a:r>
            <a:endParaRPr lang="de-DE" altLang="de-DE" sz="1000" b="1" spc="8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Kranken- und Pflegeversicherung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Renten- und Arbeitslosenversicherung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de-DE" altLang="de-DE" sz="10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Versicherungspflichtgrenze </a:t>
            </a:r>
            <a:r>
              <a:rPr lang="de-DE" altLang="de-DE" sz="1000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(Jahr)</a:t>
            </a:r>
            <a:endParaRPr lang="de-DE" altLang="de-DE" sz="1000" b="1" spc="8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Allgemeine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Besondere (PKV am 31.12.2002)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de-DE" altLang="de-DE" sz="10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(Höchst-)Beitragszuschuss </a:t>
            </a:r>
            <a:r>
              <a:rPr lang="de-DE" altLang="de-DE" sz="1000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(Monat)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Krankenversicherung mit Krankengeld*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Krankenversicherung ohne Krankengeld*</a:t>
            </a:r>
          </a:p>
          <a:p>
            <a:pPr marL="214313" indent="-214313" eaLnBrk="1" hangingPunct="1">
              <a:lnSpc>
                <a:spcPts val="18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000" dirty="0">
                <a:latin typeface="+mj-lt"/>
              </a:rPr>
              <a:t>Pflegeversicherung</a:t>
            </a:r>
          </a:p>
          <a:p>
            <a:pPr marL="0" indent="0" eaLnBrk="1" hangingPunct="1">
              <a:lnSpc>
                <a:spcPts val="1800"/>
              </a:lnSpc>
              <a:spcBef>
                <a:spcPts val="0"/>
              </a:spcBef>
              <a:buSzPct val="130000"/>
              <a:tabLst>
                <a:tab pos="5514975" algn="r"/>
              </a:tabLst>
              <a:defRPr/>
            </a:pPr>
            <a:endParaRPr lang="de-DE" altLang="de-DE" sz="1000" dirty="0">
              <a:latin typeface="+mj-lt"/>
            </a:endParaRP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1D25DE9D-E324-4E70-BB2A-4F6D80F58772}"/>
              </a:ext>
            </a:extLst>
          </p:cNvPr>
          <p:cNvGrpSpPr>
            <a:grpSpLocks/>
          </p:cNvGrpSpPr>
          <p:nvPr/>
        </p:nvGrpSpPr>
        <p:grpSpPr bwMode="auto">
          <a:xfrm>
            <a:off x="5616345" y="1457660"/>
            <a:ext cx="2430067" cy="561975"/>
            <a:chOff x="3620" y="1360"/>
            <a:chExt cx="2041" cy="472"/>
          </a:xfrm>
        </p:grpSpPr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1BB591D2-C01D-44AE-9D10-1535CF8FE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1360"/>
              <a:ext cx="1020" cy="24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0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West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3A6F9371-F5A5-4AFF-A048-CFE8BBD11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" y="1360"/>
              <a:ext cx="1020" cy="249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0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Ost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55B153A1-9A60-43B2-9D43-BD4F41D70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0" y="1605"/>
              <a:ext cx="2041" cy="22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3.535,00 EUR</a:t>
              </a:r>
            </a:p>
          </p:txBody>
        </p:sp>
      </p:grpSp>
      <p:sp>
        <p:nvSpPr>
          <p:cNvPr id="12" name="Text Box 22">
            <a:extLst>
              <a:ext uri="{FF2B5EF4-FFF2-40B4-BE49-F238E27FC236}">
                <a16:creationId xmlns:a16="http://schemas.microsoft.com/office/drawing/2014/main" id="{086E0BB1-5532-41C3-91FF-D896E40EF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000" y="1977963"/>
            <a:ext cx="1215000" cy="27027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3.535,00 EUR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86452E3E-9A25-4EA9-A295-2CF8774B4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00" y="1977963"/>
            <a:ext cx="1215000" cy="27027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de-DE" altLang="de-DE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3.465,00 EUR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F70060B-BA4E-4748-9F86-D3A3FDE9A0A8}"/>
              </a:ext>
            </a:extLst>
          </p:cNvPr>
          <p:cNvGrpSpPr>
            <a:grpSpLocks/>
          </p:cNvGrpSpPr>
          <p:nvPr/>
        </p:nvGrpSpPr>
        <p:grpSpPr bwMode="auto">
          <a:xfrm>
            <a:off x="5616001" y="2930437"/>
            <a:ext cx="2430002" cy="914021"/>
            <a:chOff x="5746297" y="3756786"/>
            <a:chExt cx="3240606" cy="844667"/>
          </a:xfrm>
        </p:grpSpPr>
        <p:grpSp>
          <p:nvGrpSpPr>
            <p:cNvPr id="15" name="Gruppieren 12">
              <a:extLst>
                <a:ext uri="{FF2B5EF4-FFF2-40B4-BE49-F238E27FC236}">
                  <a16:creationId xmlns:a16="http://schemas.microsoft.com/office/drawing/2014/main" id="{91863DC4-41D2-42A0-BC66-D445696F8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6297" y="3756786"/>
              <a:ext cx="3240606" cy="648106"/>
              <a:chOff x="5746297" y="3756786"/>
              <a:chExt cx="3240606" cy="648106"/>
            </a:xfrm>
          </p:grpSpPr>
          <p:sp>
            <p:nvSpPr>
              <p:cNvPr id="17" name="Text Box 25">
                <a:extLst>
                  <a:ext uri="{FF2B5EF4-FFF2-40B4-BE49-F238E27FC236}">
                    <a16:creationId xmlns:a16="http://schemas.microsoft.com/office/drawing/2014/main" id="{B1E2863E-559F-4B0B-9A82-C9CFAE91A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6298" y="3756786"/>
                <a:ext cx="3240605" cy="39886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24300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000" b="1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69.300,00 EUR</a:t>
                </a:r>
              </a:p>
            </p:txBody>
          </p:sp>
          <p:sp>
            <p:nvSpPr>
              <p:cNvPr id="18" name="Text Box 27">
                <a:extLst>
                  <a:ext uri="{FF2B5EF4-FFF2-40B4-BE49-F238E27FC236}">
                    <a16:creationId xmlns:a16="http://schemas.microsoft.com/office/drawing/2014/main" id="{6A62168E-B589-4E07-A002-DA17E7F83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6297" y="4130671"/>
                <a:ext cx="3240605" cy="27422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000" b="1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</a:rPr>
                  <a:t>62.100,00 EUR</a:t>
                </a:r>
              </a:p>
            </p:txBody>
          </p:sp>
        </p:grp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E5102508-EB06-411E-80FB-53D782301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297" y="4359168"/>
              <a:ext cx="3240605" cy="24228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de-DE" altLang="de-DE" sz="100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70704D2-D21C-4056-8A89-EAE2EE426798}"/>
              </a:ext>
            </a:extLst>
          </p:cNvPr>
          <p:cNvGrpSpPr>
            <a:grpSpLocks/>
          </p:cNvGrpSpPr>
          <p:nvPr/>
        </p:nvGrpSpPr>
        <p:grpSpPr bwMode="auto">
          <a:xfrm>
            <a:off x="5616000" y="3806795"/>
            <a:ext cx="2430930" cy="709171"/>
            <a:chOff x="5760000" y="4715878"/>
            <a:chExt cx="3240420" cy="945167"/>
          </a:xfrm>
        </p:grpSpPr>
        <p:sp>
          <p:nvSpPr>
            <p:cNvPr id="20" name="Text Box 28">
              <a:extLst>
                <a:ext uri="{FF2B5EF4-FFF2-40B4-BE49-F238E27FC236}">
                  <a16:creationId xmlns:a16="http://schemas.microsoft.com/office/drawing/2014/main" id="{7CF71162-8535-4AAF-8956-EB5F21342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000" y="5229225"/>
              <a:ext cx="3239175" cy="4318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7000" tIns="135000" rIns="27000" bIns="27000"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87,98 EUR, Sachsen: 62,10 EUR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443A655E-E072-4DD2-82FA-DDBCD1989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1240" y="4715878"/>
              <a:ext cx="3239180" cy="3603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ts val="900"/>
                </a:spcBef>
                <a:buNone/>
              </a:pPr>
              <a:r>
                <a:rPr lang="de-DE" altLang="de-DE" sz="1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377,78 EUR</a:t>
              </a: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68821A9B-9F27-4C27-A1D8-DE2010068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1239" y="5022340"/>
              <a:ext cx="3239180" cy="36036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0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362,25 EUR</a:t>
              </a:r>
            </a:p>
          </p:txBody>
        </p:sp>
      </p:grpSp>
      <p:sp>
        <p:nvSpPr>
          <p:cNvPr id="29" name="Text Box 22">
            <a:extLst>
              <a:ext uri="{FF2B5EF4-FFF2-40B4-BE49-F238E27FC236}">
                <a16:creationId xmlns:a16="http://schemas.microsoft.com/office/drawing/2014/main" id="{9BC763D0-EE88-C652-C988-1FE3F4DD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000" y="2657475"/>
            <a:ext cx="1215000" cy="297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7.550,00 EUR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E3101BD7-6880-3E83-A949-547196143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00" y="2657475"/>
            <a:ext cx="1215000" cy="2970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7.450,00 EUR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93ADD2-49BE-D05C-A748-D23291A3C7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22836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 animBg="1"/>
      <p:bldP spid="13" grpId="0" animBg="1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8064126" cy="3304698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</a:pPr>
            <a:r>
              <a:rPr lang="de-DE" sz="1200" b="1" dirty="0"/>
              <a:t>Beitrags- und Umlagesätze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ACAF63-FBBA-E264-A805-D2BD261C18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Rechengrößen, Grenzwerte, Fälligkeit 2024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F7D49C2-F015-4430-9514-FF6D6D5CD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44" y="1661201"/>
            <a:ext cx="3654016" cy="257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2088" indent="-192088" defTabSz="2717800" eaLnBrk="0" hangingPunct="0"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717800" eaLnBrk="0" hangingPunct="0"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717800" eaLnBrk="0" hangingPunct="0"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717800" eaLnBrk="0" hangingPunct="0"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717800" eaLnBrk="0" hangingPunct="0"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3763963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tabLst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Krankenversicherung</a:t>
            </a:r>
          </a:p>
          <a:p>
            <a:pPr marL="214313" indent="-214313" eaLnBrk="1" hangingPunct="1">
              <a:lnSpc>
                <a:spcPct val="120000"/>
              </a:lnSpc>
              <a:spcBef>
                <a:spcPts val="3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Allgemeiner Beitragssatz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14,60 %</a:t>
            </a:r>
          </a:p>
          <a:p>
            <a:pPr marL="214313" indent="-214313" eaLnBrk="1" hangingPunct="1">
              <a:lnSpc>
                <a:spcPct val="120000"/>
              </a:lnSpc>
              <a:spcBef>
                <a:spcPts val="3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Ermäßigter Beitragssatz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14,00 %</a:t>
            </a:r>
          </a:p>
          <a:p>
            <a:pPr marL="214313" indent="-214313" eaLnBrk="1" hangingPunct="1">
              <a:lnSpc>
                <a:spcPct val="120000"/>
              </a:lnSpc>
              <a:spcBef>
                <a:spcPts val="3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Individueller Zusatzbeitrag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**</a:t>
            </a:r>
            <a:r>
              <a:rPr lang="de-DE" altLang="de-DE" sz="1400" b="1" dirty="0">
                <a:solidFill>
                  <a:srgbClr val="DC0A1E"/>
                </a:solidFill>
                <a:latin typeface="+mj-lt"/>
              </a:rPr>
              <a:t>0,98</a:t>
            </a:r>
            <a:r>
              <a:rPr lang="de-DE" altLang="de-DE" sz="1400" b="1" dirty="0">
                <a:solidFill>
                  <a:schemeClr val="tx2"/>
                </a:solidFill>
                <a:latin typeface="+mj-lt"/>
              </a:rPr>
              <a:t> %</a:t>
            </a:r>
          </a:p>
          <a:p>
            <a:pPr marL="214313" indent="-214313" eaLnBrk="1" hangingPunct="1">
              <a:lnSpc>
                <a:spcPct val="120000"/>
              </a:lnSpc>
              <a:spcBef>
                <a:spcPts val="3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Durchschnittlicher Zusatzbeitrag	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1,70</a:t>
            </a:r>
            <a:r>
              <a:rPr lang="de-DE" altLang="de-DE" sz="1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%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tabLst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Rentenversicherung</a:t>
            </a:r>
            <a:r>
              <a:rPr lang="de-DE" altLang="de-DE" sz="1200" dirty="0">
                <a:latin typeface="+mj-lt"/>
              </a:rPr>
              <a:t>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 18,60 %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tabLst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Arbeitslosenversicherung</a:t>
            </a:r>
            <a:r>
              <a:rPr lang="de-DE" altLang="de-DE" sz="1200" dirty="0">
                <a:latin typeface="+mj-lt"/>
              </a:rPr>
              <a:t>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2,60 %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tabLst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Pflegeversicherung</a:t>
            </a:r>
            <a:r>
              <a:rPr lang="de-DE" altLang="de-DE" sz="1200" dirty="0">
                <a:latin typeface="+mj-lt"/>
              </a:rPr>
              <a:t>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3,40 %</a:t>
            </a:r>
          </a:p>
          <a:p>
            <a:pPr marL="214313" indent="-214313" eaLnBrk="1" hangingPunct="1">
              <a:lnSpc>
                <a:spcPct val="120000"/>
              </a:lnSpc>
              <a:spcBef>
                <a:spcPts val="3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Beitragszuschlag Kinderlose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0,60 %</a:t>
            </a:r>
          </a:p>
          <a:p>
            <a:pPr marL="0" indent="0" eaLnBrk="1" hangingPunct="1">
              <a:lnSpc>
                <a:spcPct val="120000"/>
              </a:lnSpc>
              <a:spcBef>
                <a:spcPts val="300"/>
              </a:spcBef>
              <a:buSzPct val="130000"/>
              <a:tabLst>
                <a:tab pos="5514975" algn="r"/>
              </a:tabLst>
              <a:defRPr/>
            </a:pPr>
            <a:endParaRPr lang="de-DE" altLang="de-DE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FFB3805-4596-40EF-885C-A38EB832E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000" y="1694544"/>
            <a:ext cx="2979408" cy="20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192088" indent="-192088" defTabSz="2717800" eaLnBrk="0" hangingPunct="0"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717800" eaLnBrk="0" hangingPunct="0"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717800" eaLnBrk="0" hangingPunct="0"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717800" eaLnBrk="0" hangingPunct="0"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717800" eaLnBrk="0" hangingPunct="0"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71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92088" algn="l"/>
                <a:tab pos="384175" algn="l"/>
                <a:tab pos="1435100" algn="r"/>
                <a:tab pos="1524000" algn="l"/>
                <a:tab pos="3492500" algn="r"/>
                <a:tab pos="7353300" algn="r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tabLst>
                <a:tab pos="144066" algn="l"/>
                <a:tab pos="288131" algn="l"/>
                <a:tab pos="1076325" algn="r"/>
                <a:tab pos="1143000" algn="l"/>
                <a:tab pos="3367088" algn="r"/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Umlage 1 (Krankheit)</a:t>
            </a:r>
          </a:p>
          <a:p>
            <a:pPr marL="213995" indent="-213995" eaLnBrk="1" hangingPunct="1">
              <a:lnSpc>
                <a:spcPct val="130000"/>
              </a:lnSpc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tabLst>
                <a:tab pos="1076325" algn="r"/>
                <a:tab pos="1343025" algn="l"/>
                <a:tab pos="3429000" algn="r"/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bei  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50 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%</a:t>
            </a:r>
            <a:r>
              <a:rPr lang="de-DE" altLang="de-DE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altLang="de-DE" sz="1200" dirty="0">
                <a:latin typeface="+mj-lt"/>
              </a:rPr>
              <a:t>	Erstattung 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1,80 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%</a:t>
            </a:r>
            <a:endParaRPr lang="de-DE" altLang="de-DE" sz="1200" b="1" dirty="0">
              <a:solidFill>
                <a:schemeClr val="tx2"/>
              </a:solidFill>
              <a:latin typeface="+mj-lt"/>
              <a:ea typeface="Verdana"/>
            </a:endParaRPr>
          </a:p>
          <a:p>
            <a:pPr marL="213995" indent="-213995" eaLnBrk="1" hangingPunct="1">
              <a:lnSpc>
                <a:spcPct val="130000"/>
              </a:lnSpc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tabLst>
                <a:tab pos="1076325" algn="r"/>
                <a:tab pos="1343025" algn="l"/>
                <a:tab pos="3429000" algn="r"/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bei  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60 	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%</a:t>
            </a:r>
            <a:r>
              <a:rPr lang="de-DE" altLang="de-DE" sz="1200" dirty="0">
                <a:solidFill>
                  <a:srgbClr val="00B0F0"/>
                </a:solidFill>
                <a:latin typeface="+mj-lt"/>
              </a:rPr>
              <a:t> </a:t>
            </a:r>
            <a:r>
              <a:rPr lang="de-DE" altLang="de-DE" sz="1200" dirty="0">
                <a:latin typeface="+mj-lt"/>
              </a:rPr>
              <a:t>	Erstattung 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2,20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  <a:ea typeface="Verdana"/>
              </a:rPr>
              <a:t>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  <a:ea typeface="Verdana"/>
              </a:rPr>
              <a:t>%</a:t>
            </a:r>
          </a:p>
          <a:p>
            <a:pPr marL="213995" indent="-213995" eaLnBrk="1" hangingPunct="1">
              <a:lnSpc>
                <a:spcPct val="130000"/>
              </a:lnSpc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tabLst>
                <a:tab pos="1076325" algn="r"/>
                <a:tab pos="1343025" algn="l"/>
                <a:tab pos="3429000" algn="r"/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bei </a:t>
            </a:r>
            <a:r>
              <a:rPr lang="de-DE" altLang="de-DE" sz="1200" b="1" dirty="0">
                <a:solidFill>
                  <a:srgbClr val="00B0F0"/>
                </a:solidFill>
                <a:latin typeface="+mj-lt"/>
              </a:rPr>
              <a:t> 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80 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%</a:t>
            </a:r>
            <a:r>
              <a:rPr lang="de-DE" altLang="de-DE" sz="1200" b="1" dirty="0">
                <a:solidFill>
                  <a:srgbClr val="00B0F0"/>
                </a:solidFill>
                <a:latin typeface="+mj-lt"/>
              </a:rPr>
              <a:t>      </a:t>
            </a:r>
            <a:r>
              <a:rPr lang="de-DE" altLang="de-DE" sz="1200" dirty="0">
                <a:latin typeface="+mj-lt"/>
              </a:rPr>
              <a:t>Erstattung</a:t>
            </a:r>
            <a:r>
              <a:rPr lang="de-DE" altLang="de-DE" sz="12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4,60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 %</a:t>
            </a:r>
            <a:endParaRPr lang="de-DE" altLang="de-DE" sz="1200" b="1" dirty="0">
              <a:solidFill>
                <a:schemeClr val="tx2"/>
              </a:solidFill>
              <a:latin typeface="+mj-lt"/>
              <a:ea typeface="Verdana"/>
            </a:endParaRPr>
          </a:p>
          <a:p>
            <a:pPr eaLnBrk="1" hangingPunct="1">
              <a:lnSpc>
                <a:spcPct val="130000"/>
              </a:lnSpc>
              <a:spcBef>
                <a:spcPts val="825"/>
              </a:spcBef>
              <a:tabLst>
                <a:tab pos="144066" algn="l"/>
                <a:tab pos="288131" algn="l"/>
                <a:tab pos="1076325" algn="r"/>
                <a:tab pos="1143000" algn="l"/>
                <a:tab pos="3429000" algn="r"/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Umlage 2 (Mutterschaft)</a:t>
            </a:r>
          </a:p>
          <a:p>
            <a:pPr marL="213995" indent="-213995" eaLnBrk="1" hangingPunct="1">
              <a:lnSpc>
                <a:spcPct val="130000"/>
              </a:lnSpc>
              <a:spcBef>
                <a:spcPct val="20000"/>
              </a:spcBef>
              <a:buSzPct val="130000"/>
              <a:buFont typeface="Arial" panose="020B0604020202020204" pitchFamily="34" charset="0"/>
              <a:buChar char="•"/>
              <a:tabLst>
                <a:tab pos="1076325" algn="r"/>
                <a:tab pos="1343025" algn="l"/>
                <a:tab pos="3429000" algn="r"/>
                <a:tab pos="5514975" algn="r"/>
              </a:tabLst>
              <a:defRPr/>
            </a:pPr>
            <a:r>
              <a:rPr lang="de-DE" altLang="de-DE" sz="1200" dirty="0">
                <a:latin typeface="+mj-lt"/>
              </a:rPr>
              <a:t>bei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100 %  </a:t>
            </a:r>
            <a:r>
              <a:rPr lang="de-DE" altLang="de-DE" sz="1200" dirty="0">
                <a:latin typeface="+mj-lt"/>
              </a:rPr>
              <a:t>Erstattung 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</a:rPr>
              <a:t>0,38</a:t>
            </a:r>
            <a:r>
              <a:rPr lang="de-DE" altLang="de-DE" sz="1200" b="1" dirty="0">
                <a:solidFill>
                  <a:srgbClr val="DC0A1E"/>
                </a:solidFill>
                <a:latin typeface="+mj-lt"/>
                <a:ea typeface="Verdana"/>
              </a:rPr>
              <a:t>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  <a:ea typeface="Verdana"/>
              </a:rPr>
              <a:t>%</a:t>
            </a:r>
          </a:p>
          <a:p>
            <a:pPr marL="191770" indent="-191770" eaLnBrk="1" hangingPunct="1">
              <a:lnSpc>
                <a:spcPct val="130000"/>
              </a:lnSpc>
              <a:spcBef>
                <a:spcPts val="825"/>
              </a:spcBef>
              <a:tabLst>
                <a:tab pos="144066" algn="l"/>
                <a:tab pos="288131" algn="l"/>
                <a:tab pos="1076325" algn="r"/>
                <a:tab pos="1143000" algn="l"/>
                <a:tab pos="3429000" algn="r"/>
                <a:tab pos="5514975" algn="r"/>
              </a:tabLst>
              <a:defRPr/>
            </a:pPr>
            <a:r>
              <a:rPr lang="de-DE" alt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Insolvenzgeldumlage</a:t>
            </a:r>
            <a:r>
              <a:rPr lang="de-DE" altLang="de-DE" sz="1200" dirty="0">
                <a:latin typeface="+mj-lt"/>
              </a:rPr>
              <a:t> </a:t>
            </a:r>
            <a:r>
              <a:rPr lang="de-DE" altLang="de-DE" sz="1200" b="1" dirty="0">
                <a:solidFill>
                  <a:schemeClr val="tx2"/>
                </a:solidFill>
                <a:latin typeface="+mj-lt"/>
              </a:rPr>
              <a:t>0,06 %</a:t>
            </a:r>
            <a:endParaRPr lang="de-DE" altLang="de-DE" sz="1200" dirty="0">
              <a:solidFill>
                <a:schemeClr val="tx2"/>
              </a:solidFill>
              <a:latin typeface="+mj-lt"/>
              <a:ea typeface="Verdana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50F0E8A-72BD-5806-3522-896F97480C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29956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</a:pPr>
            <a:r>
              <a:rPr lang="de-DE" altLang="de-DE" sz="1200" b="1" dirty="0"/>
              <a:t>Abgabe- und Fälligkeitstermine im Jahr 2024</a:t>
            </a:r>
            <a:r>
              <a:rPr lang="de-DE" altLang="de-DE" sz="1200" b="1" baseline="30000" dirty="0"/>
              <a:t>*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A59306-6E14-0035-E803-DF945CB43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Rechengrößen, Grenzwerte, Fälligkeit 2024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7" name="Group 39">
            <a:extLst>
              <a:ext uri="{FF2B5EF4-FFF2-40B4-BE49-F238E27FC236}">
                <a16:creationId xmlns:a16="http://schemas.microsoft.com/office/drawing/2014/main" id="{5BB56AC5-5A41-4543-9D54-3ADCC756F7AB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1689488"/>
            <a:ext cx="5535209" cy="1214440"/>
            <a:chOff x="624" y="1360"/>
            <a:chExt cx="4649" cy="1020"/>
          </a:xfrm>
        </p:grpSpPr>
        <p:sp>
          <p:nvSpPr>
            <p:cNvPr id="8" name="Text Box 11">
              <a:extLst>
                <a:ext uri="{FF2B5EF4-FFF2-40B4-BE49-F238E27FC236}">
                  <a16:creationId xmlns:a16="http://schemas.microsoft.com/office/drawing/2014/main" id="{861D451E-5596-411E-8B92-741458078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360"/>
              <a:ext cx="4649" cy="1020"/>
            </a:xfrm>
            <a:prstGeom prst="rect">
              <a:avLst/>
            </a:prstGeom>
            <a:solidFill>
              <a:srgbClr val="DDDDDD">
                <a:alpha val="74901"/>
              </a:srgbClr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9000" tIns="54000" rIns="54000" bIns="54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685800" eaLnBrk="1" hangingPunct="1">
                <a:lnSpc>
                  <a:spcPct val="120000"/>
                </a:lnSpc>
                <a:defRPr/>
              </a:pPr>
              <a:r>
                <a:rPr lang="de-DE" altLang="de-DE" sz="10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Eingang</a:t>
              </a:r>
            </a:p>
            <a:p>
              <a:pPr defTabSz="685800" eaLnBrk="1" hangingPunct="1">
                <a:lnSpc>
                  <a:spcPct val="120000"/>
                </a:lnSpc>
                <a:defRPr/>
              </a:pPr>
              <a:r>
                <a:rPr lang="de-DE" altLang="de-DE" sz="10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Beitrags-</a:t>
              </a:r>
            </a:p>
            <a:p>
              <a:pPr defTabSz="685800" eaLnBrk="1" hangingPunct="1">
                <a:lnSpc>
                  <a:spcPct val="120000"/>
                </a:lnSpc>
                <a:defRPr/>
              </a:pPr>
              <a:r>
                <a:rPr lang="de-DE" altLang="de-DE" sz="1000" b="1" kern="0" spc="8" dirty="0" err="1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nachweis</a:t>
              </a:r>
              <a:endParaRPr lang="de-DE" altLang="de-DE" sz="1000" b="1" kern="0" spc="8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defTabSz="685800" eaLnBrk="1" hangingPunct="1">
                <a:defRPr/>
              </a:pPr>
              <a:endParaRPr lang="de-DE" altLang="de-DE" sz="1000" b="1" kern="0" dirty="0">
                <a:solidFill>
                  <a:prstClr val="black"/>
                </a:solidFill>
                <a:latin typeface="+mj-lt"/>
              </a:endParaRPr>
            </a:p>
            <a:p>
              <a:pPr defTabSz="685800" eaLnBrk="1" hangingPunct="1">
                <a:defRPr/>
              </a:pPr>
              <a:endParaRPr lang="de-DE" altLang="de-DE" sz="1000" b="1" kern="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E3A48FED-C285-42C8-ABBE-FAC2F401D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" y="1429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Jan.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25.</a:t>
              </a: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AB5E05A5-66A7-4FD7-9FCB-8EC6A6084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1427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Feb.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23.</a:t>
              </a: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4C62AC84-FA9C-44B5-80D3-E5BC1100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" y="1427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März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22.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6F632CB6-48C6-4316-82EF-BF115E02E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1427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April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24.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60C3CD4E-8A1C-4661-BB9D-4401F26D1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1427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Mai*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24./27.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33014818-B898-428B-A9A1-1ED47446B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1427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Juni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24.</a:t>
              </a: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00608C32-0493-4D99-99CE-C982D0D19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" y="1882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Juli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25.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E1988359-50AE-4DE3-BAB3-F250EB054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1880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Aug.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26.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DD6EA7FF-B615-4EE1-BA8D-E9E88178B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4" y="1880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Sept.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24.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71266589-14DB-418F-BB76-DAE7FFE84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1880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Okt.*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24./25.</a:t>
              </a:r>
              <a:endParaRPr lang="de-DE" altLang="de-DE" sz="1000" kern="0" baseline="30000" dirty="0">
                <a:solidFill>
                  <a:srgbClr val="D5005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31A95877-22FE-4BCF-8CFC-6FA38E2EF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1880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Nov.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25.</a:t>
              </a:r>
            </a:p>
          </p:txBody>
        </p:sp>
        <p:sp>
          <p:nvSpPr>
            <p:cNvPr id="20" name="Text Box 23">
              <a:extLst>
                <a:ext uri="{FF2B5EF4-FFF2-40B4-BE49-F238E27FC236}">
                  <a16:creationId xmlns:a16="http://schemas.microsoft.com/office/drawing/2014/main" id="{3D7A0E75-B048-468B-8625-46F55083D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1880"/>
              <a:ext cx="499" cy="3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Dez.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19.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7C10EAE-4CB2-4F74-871F-56B954320CAC}"/>
              </a:ext>
            </a:extLst>
          </p:cNvPr>
          <p:cNvGrpSpPr/>
          <p:nvPr/>
        </p:nvGrpSpPr>
        <p:grpSpPr>
          <a:xfrm>
            <a:off x="536043" y="3008328"/>
            <a:ext cx="5610516" cy="1461220"/>
            <a:chOff x="828000" y="3708001"/>
            <a:chExt cx="7480688" cy="1948292"/>
          </a:xfrm>
        </p:grpSpPr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64F88865-1EC3-401E-B2F4-952F2EF22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88" y="3708001"/>
              <a:ext cx="7380000" cy="1619251"/>
            </a:xfrm>
            <a:prstGeom prst="rect">
              <a:avLst/>
            </a:prstGeom>
            <a:solidFill>
              <a:srgbClr val="DDDDDD">
                <a:alpha val="74901"/>
              </a:srgbClr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9000" tIns="54000" rIns="54000" bIns="5400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685800" eaLnBrk="1" hangingPunct="1">
                <a:lnSpc>
                  <a:spcPct val="120000"/>
                </a:lnSpc>
                <a:defRPr/>
              </a:pPr>
              <a:r>
                <a:rPr lang="de-DE" altLang="de-DE" sz="1000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Zahlungs-</a:t>
              </a:r>
            </a:p>
            <a:p>
              <a:pPr defTabSz="685800" eaLnBrk="1" hangingPunct="1">
                <a:lnSpc>
                  <a:spcPct val="120000"/>
                </a:lnSpc>
                <a:defRPr/>
              </a:pPr>
              <a:r>
                <a:rPr lang="de-DE" altLang="de-DE" sz="1000" b="1" kern="0" spc="8" dirty="0" err="1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eingang</a:t>
              </a:r>
              <a:endParaRPr lang="de-DE" altLang="de-DE" sz="1000" b="1" kern="0" spc="8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defTabSz="685800" eaLnBrk="1" hangingPunct="1">
                <a:defRPr/>
              </a:pPr>
              <a:endParaRPr lang="de-DE" altLang="de-DE" sz="1000" kern="0" dirty="0">
                <a:solidFill>
                  <a:srgbClr val="00B0F0"/>
                </a:solidFill>
                <a:latin typeface="+mj-lt"/>
              </a:endParaRPr>
            </a:p>
            <a:p>
              <a:pPr defTabSz="685800" eaLnBrk="1" hangingPunct="1">
                <a:defRPr/>
              </a:pPr>
              <a:endParaRPr lang="de-DE" altLang="de-DE" sz="1000" b="1" kern="0" dirty="0">
                <a:solidFill>
                  <a:srgbClr val="00B0F0"/>
                </a:solidFill>
                <a:latin typeface="+mj-lt"/>
              </a:endParaRPr>
            </a:p>
            <a:p>
              <a:pPr defTabSz="685800" eaLnBrk="1" hangingPunct="1">
                <a:defRPr/>
              </a:pPr>
              <a:endParaRPr lang="de-DE" altLang="de-DE" sz="1000" b="1" kern="0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5" name="Text Box 38">
              <a:extLst>
                <a:ext uri="{FF2B5EF4-FFF2-40B4-BE49-F238E27FC236}">
                  <a16:creationId xmlns:a16="http://schemas.microsoft.com/office/drawing/2014/main" id="{D9C61340-E953-4B86-814B-BE76EFD2A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00" y="5327999"/>
              <a:ext cx="5886451" cy="328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685800" eaLnBrk="1" hangingPunct="1">
                <a:spcBef>
                  <a:spcPct val="50000"/>
                </a:spcBef>
                <a:tabLst>
                  <a:tab pos="135731" algn="l"/>
                </a:tabLst>
                <a:defRPr/>
              </a:pPr>
              <a:r>
                <a:rPr lang="de-DE" altLang="de-DE" sz="1000" kern="0" dirty="0">
                  <a:latin typeface="+mj-lt"/>
                </a:rPr>
                <a:t> * Maßgeblich ist der Hauptsitz der Einzugsstelle (Krankenkasse).</a:t>
              </a:r>
            </a:p>
          </p:txBody>
        </p:sp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9440647D-2C26-4523-840F-6BAF4AB27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6" y="3808328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Jan.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29.</a:t>
              </a:r>
            </a:p>
          </p:txBody>
        </p:sp>
        <p:sp>
          <p:nvSpPr>
            <p:cNvPr id="37" name="Text Box 13">
              <a:extLst>
                <a:ext uri="{FF2B5EF4-FFF2-40B4-BE49-F238E27FC236}">
                  <a16:creationId xmlns:a16="http://schemas.microsoft.com/office/drawing/2014/main" id="{5974D8D1-6C25-4F9A-83B4-AFAE44D46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000" y="3805152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Feb.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27.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:a16="http://schemas.microsoft.com/office/drawing/2014/main" id="{F5ACCE92-941C-40E0-972D-31C3F03B5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000" y="3805152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März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26.</a:t>
              </a: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919DFB63-F010-4562-A578-965E7027D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000" y="3805152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April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26.</a:t>
              </a:r>
            </a:p>
          </p:txBody>
        </p:sp>
        <p:sp>
          <p:nvSpPr>
            <p:cNvPr id="40" name="Text Box 16">
              <a:extLst>
                <a:ext uri="{FF2B5EF4-FFF2-40B4-BE49-F238E27FC236}">
                  <a16:creationId xmlns:a16="http://schemas.microsoft.com/office/drawing/2014/main" id="{796C474F-3C36-4240-83D4-7225D8020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000" y="3805152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Mai*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28./29.</a:t>
              </a:r>
            </a:p>
          </p:txBody>
        </p:sp>
        <p:sp>
          <p:nvSpPr>
            <p:cNvPr id="41" name="Text Box 17">
              <a:extLst>
                <a:ext uri="{FF2B5EF4-FFF2-40B4-BE49-F238E27FC236}">
                  <a16:creationId xmlns:a16="http://schemas.microsoft.com/office/drawing/2014/main" id="{73FEF9AF-1E15-4F5A-A1CF-DC5D95773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000" y="3805152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Juni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26.</a:t>
              </a:r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DDF5C962-9C9E-4F03-926E-5A198B6CB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6" y="4527466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Juli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29.</a:t>
              </a:r>
            </a:p>
          </p:txBody>
        </p:sp>
        <p:sp>
          <p:nvSpPr>
            <p:cNvPr id="43" name="Text Box 19">
              <a:extLst>
                <a:ext uri="{FF2B5EF4-FFF2-40B4-BE49-F238E27FC236}">
                  <a16:creationId xmlns:a16="http://schemas.microsoft.com/office/drawing/2014/main" id="{2D8D5BB2-D798-4688-BF3D-DEBD6FF46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000" y="4524291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Aug.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28.</a:t>
              </a:r>
            </a:p>
          </p:txBody>
        </p:sp>
        <p:sp>
          <p:nvSpPr>
            <p:cNvPr id="44" name="Text Box 20">
              <a:extLst>
                <a:ext uri="{FF2B5EF4-FFF2-40B4-BE49-F238E27FC236}">
                  <a16:creationId xmlns:a16="http://schemas.microsoft.com/office/drawing/2014/main" id="{28C79A1C-878C-4A32-8DB1-5EF97EF34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000" y="4524291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Sept.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26.</a:t>
              </a:r>
            </a:p>
          </p:txBody>
        </p:sp>
        <p:sp>
          <p:nvSpPr>
            <p:cNvPr id="45" name="Text Box 21">
              <a:extLst>
                <a:ext uri="{FF2B5EF4-FFF2-40B4-BE49-F238E27FC236}">
                  <a16:creationId xmlns:a16="http://schemas.microsoft.com/office/drawing/2014/main" id="{BB6955A2-1201-4B0F-BD90-007F38538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000" y="4524291"/>
              <a:ext cx="792000" cy="55415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Okt.*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28./29.</a:t>
              </a:r>
              <a:endParaRPr lang="de-DE" altLang="de-DE" sz="1000" kern="0" baseline="30000" dirty="0">
                <a:solidFill>
                  <a:srgbClr val="D50054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6" name="Text Box 22">
              <a:extLst>
                <a:ext uri="{FF2B5EF4-FFF2-40B4-BE49-F238E27FC236}">
                  <a16:creationId xmlns:a16="http://schemas.microsoft.com/office/drawing/2014/main" id="{01F863D0-C5B3-480B-8588-585C6E7B9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000" y="4524291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Nov.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27.</a:t>
              </a:r>
            </a:p>
          </p:txBody>
        </p:sp>
        <p:sp>
          <p:nvSpPr>
            <p:cNvPr id="47" name="Text Box 23">
              <a:extLst>
                <a:ext uri="{FF2B5EF4-FFF2-40B4-BE49-F238E27FC236}">
                  <a16:creationId xmlns:a16="http://schemas.microsoft.com/office/drawing/2014/main" id="{BB1D62EC-311E-4221-9579-247769EBB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000" y="4524291"/>
              <a:ext cx="792000" cy="55577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54000" rIns="54000" bIns="54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latin typeface="+mj-lt"/>
                  <a:cs typeface="Arial" panose="020B0604020202020204" pitchFamily="34" charset="0"/>
                </a:rPr>
                <a:t>Dez.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de-DE" altLang="de-DE" sz="1000" kern="0" dirty="0">
                  <a:solidFill>
                    <a:srgbClr val="D50054"/>
                  </a:solidFill>
                  <a:latin typeface="+mj-lt"/>
                  <a:cs typeface="Arial" panose="020B0604020202020204" pitchFamily="34" charset="0"/>
                </a:rPr>
                <a:t>23.</a:t>
              </a:r>
            </a:p>
          </p:txBody>
        </p:sp>
      </p:grp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45CC3A5-4458-8F14-D7C2-7F85679915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008885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FD89DE-511A-6D43-C249-AA078F4E0D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SV-Meldeportal mit Online-Speicher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23" dirty="0"/>
              <a:t>Krankenkassen stellen in Abstimmung mit den anderen SV-Trägern seit 2001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sv.net </a:t>
            </a:r>
            <a:r>
              <a:rPr lang="de-DE" sz="1200" spc="23" dirty="0"/>
              <a:t>(</a:t>
            </a:r>
            <a:r>
              <a:rPr lang="de-DE" sz="1200" spc="23" dirty="0">
                <a:solidFill>
                  <a:schemeClr val="tx2"/>
                </a:solidFill>
              </a:rPr>
              <a:t>www.svnet.info</a:t>
            </a:r>
            <a:r>
              <a:rPr lang="de-DE" sz="1200" spc="23" dirty="0"/>
              <a:t>) </a:t>
            </a:r>
            <a:r>
              <a:rPr lang="de-DE" sz="1200" spc="15" dirty="0"/>
              <a:t>als systemgeprüfte Ausfüllhilfe für die elektronische Datenübermittlung zur Verfügung 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8" dirty="0"/>
              <a:t>Zuletzt nutzten rund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550.000 Arbeitgeber </a:t>
            </a:r>
            <a:r>
              <a:rPr lang="de-DE" sz="1200" spc="8" dirty="0"/>
              <a:t>und deren Dienstleistungspartner sv.net, sie tauschen jährlich </a:t>
            </a:r>
            <a:r>
              <a:rPr lang="de-DE" sz="1200" spc="15" dirty="0"/>
              <a:t>ca. 25 Mio. Transaktionen in 23 Fachverfahren mit SV-Trägern aus 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23" dirty="0"/>
              <a:t>Siebtes SGB IV-Änderungsgesetz (§ 95a SGB IV): Zuständigkeit der SV-Träger sowie Umfang der </a:t>
            </a:r>
            <a:r>
              <a:rPr lang="de-DE" sz="1200" spc="15" dirty="0"/>
              <a:t>Übermittlung und Verfahren zur Nutzung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gesetzlich legitimiert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8" dirty="0"/>
              <a:t>Federführender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GKV-Spitzenverband </a:t>
            </a:r>
            <a:r>
              <a:rPr lang="de-DE" sz="1200" spc="8" dirty="0">
                <a:solidFill>
                  <a:schemeClr val="bg2">
                    <a:lumMod val="10000"/>
                  </a:schemeClr>
                </a:solidFill>
              </a:rPr>
              <a:t>hat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ITSG </a:t>
            </a:r>
            <a:r>
              <a:rPr lang="de-DE" sz="1200" spc="8" dirty="0"/>
              <a:t>– Informationstechnische Servicestelle der Gesetzlichen</a:t>
            </a:r>
            <a:r>
              <a:rPr lang="de-DE" sz="1200" spc="15" dirty="0"/>
              <a:t> Krankenversicherung GmbH – (weiterhin) mit operativer Durchführung/Programmierung beauftragt</a:t>
            </a:r>
          </a:p>
          <a:p>
            <a:pPr marL="0" indent="0">
              <a:spcBef>
                <a:spcPts val="18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>
                <a:solidFill>
                  <a:schemeClr val="tx2"/>
                </a:solidFill>
              </a:rPr>
              <a:t>PRAXIS-TIPP:</a:t>
            </a:r>
            <a:r>
              <a:rPr lang="de-DE" sz="1200" b="1" spc="15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de-DE" sz="1200" spc="15" dirty="0"/>
              <a:t>Viele Informationen (z. B. FAQs) und Anwendungsstart unter: </a:t>
            </a:r>
            <a:br>
              <a:rPr lang="de-DE" sz="1200" spc="15" dirty="0"/>
            </a:br>
            <a:r>
              <a:rPr lang="de-DE" sz="1200" spc="15" dirty="0">
                <a:solidFill>
                  <a:schemeClr val="tx2"/>
                </a:solidFill>
              </a:rPr>
              <a:t>www.sv-meldeportal.de 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324FB5C-769F-94A4-6DD4-15B22008E9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86" y="678748"/>
            <a:ext cx="7416800" cy="258603"/>
          </a:xfrm>
        </p:spPr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105D54-C9A3-15B6-5687-D29A80EF6D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9BE60D-E6DD-3483-3DA4-7CEFDDDE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354958"/>
            <a:ext cx="1853292" cy="491403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AFB9D-BE67-2548-4685-2A2AECA8E5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97165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725"/>
              </a:lnSpc>
              <a:spcBef>
                <a:spcPts val="0"/>
              </a:spcBef>
              <a:buSzPct val="130000"/>
              <a:buNone/>
            </a:pPr>
            <a:r>
              <a:rPr lang="de-DE" sz="1200" b="1" spc="15" dirty="0"/>
              <a:t>SV-Meldeportal mit Online-Speicher</a:t>
            </a: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8F75E3-3BAD-C260-5A39-DA10A19FC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1D9B50-5840-F8C7-C73F-CF5B8112B9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D1655211-A503-C554-2D33-0685B01BD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02036"/>
              </p:ext>
            </p:extLst>
          </p:nvPr>
        </p:nvGraphicFramePr>
        <p:xfrm>
          <a:off x="435131" y="4289770"/>
          <a:ext cx="7023504" cy="207749"/>
        </p:xfrm>
        <a:graphic>
          <a:graphicData uri="http://schemas.openxmlformats.org/drawingml/2006/table">
            <a:tbl>
              <a:tblPr firstRow="1" bandRow="1"/>
              <a:tblGrid>
                <a:gridCol w="585292">
                  <a:extLst>
                    <a:ext uri="{9D8B030D-6E8A-4147-A177-3AD203B41FA5}">
                      <a16:colId xmlns:a16="http://schemas.microsoft.com/office/drawing/2014/main" val="3977112940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727819960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2772950903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3855291941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2933429683"/>
                    </a:ext>
                  </a:extLst>
                </a:gridCol>
                <a:gridCol w="628787">
                  <a:extLst>
                    <a:ext uri="{9D8B030D-6E8A-4147-A177-3AD203B41FA5}">
                      <a16:colId xmlns:a16="http://schemas.microsoft.com/office/drawing/2014/main" val="1142663379"/>
                    </a:ext>
                  </a:extLst>
                </a:gridCol>
                <a:gridCol w="541797">
                  <a:extLst>
                    <a:ext uri="{9D8B030D-6E8A-4147-A177-3AD203B41FA5}">
                      <a16:colId xmlns:a16="http://schemas.microsoft.com/office/drawing/2014/main" val="549923038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2514527301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3369897891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1313454439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29560293"/>
                    </a:ext>
                  </a:extLst>
                </a:gridCol>
                <a:gridCol w="585292">
                  <a:extLst>
                    <a:ext uri="{9D8B030D-6E8A-4147-A177-3AD203B41FA5}">
                      <a16:colId xmlns:a16="http://schemas.microsoft.com/office/drawing/2014/main" val="2628493502"/>
                    </a:ext>
                  </a:extLst>
                </a:gridCol>
              </a:tblGrid>
              <a:tr h="20774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Juni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Juli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August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Sept.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Oktober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Nov.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Dez.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  <a:latin typeface="+mj-lt"/>
                        </a:rPr>
                        <a:t>Januar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Februar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März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45995"/>
                  </a:ext>
                </a:extLst>
              </a:tr>
            </a:tbl>
          </a:graphicData>
        </a:graphic>
      </p:graphicFrame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F07BBE-FC1D-88E5-C7B7-E9512911A41F}"/>
              </a:ext>
            </a:extLst>
          </p:cNvPr>
          <p:cNvCxnSpPr>
            <a:cxnSpLocks/>
          </p:cNvCxnSpPr>
          <p:nvPr/>
        </p:nvCxnSpPr>
        <p:spPr>
          <a:xfrm flipV="1">
            <a:off x="2178483" y="1707654"/>
            <a:ext cx="0" cy="278292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C08A1EB-197B-E2D9-5CBE-4CE884BA53E4}"/>
              </a:ext>
            </a:extLst>
          </p:cNvPr>
          <p:cNvCxnSpPr>
            <a:cxnSpLocks/>
          </p:cNvCxnSpPr>
          <p:nvPr/>
        </p:nvCxnSpPr>
        <p:spPr>
          <a:xfrm flipV="1">
            <a:off x="4024755" y="1707654"/>
            <a:ext cx="0" cy="278292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DBDA04E-E4E8-4814-7D11-E4BCE799742C}"/>
              </a:ext>
            </a:extLst>
          </p:cNvPr>
          <p:cNvCxnSpPr>
            <a:cxnSpLocks/>
          </p:cNvCxnSpPr>
          <p:nvPr/>
        </p:nvCxnSpPr>
        <p:spPr>
          <a:xfrm>
            <a:off x="6899658" y="3410577"/>
            <a:ext cx="0" cy="1080000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5BFC453-1C9A-1C9E-9B5F-E6DE4EBC88E2}"/>
              </a:ext>
            </a:extLst>
          </p:cNvPr>
          <p:cNvSpPr txBox="1"/>
          <p:nvPr/>
        </p:nvSpPr>
        <p:spPr>
          <a:xfrm>
            <a:off x="6975484" y="3589952"/>
            <a:ext cx="167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ENDE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29. Februar 2024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F0B3E3F-A8B2-E00F-AAD9-F57641661810}"/>
              </a:ext>
            </a:extLst>
          </p:cNvPr>
          <p:cNvGrpSpPr/>
          <p:nvPr/>
        </p:nvGrpSpPr>
        <p:grpSpPr>
          <a:xfrm>
            <a:off x="435131" y="3466991"/>
            <a:ext cx="6425998" cy="710975"/>
            <a:chOff x="555490" y="4620668"/>
            <a:chExt cx="8567997" cy="947967"/>
          </a:xfrm>
        </p:grpSpPr>
        <p:sp>
          <p:nvSpPr>
            <p:cNvPr id="4" name="Pfeil: nach rechts 3">
              <a:extLst>
                <a:ext uri="{FF2B5EF4-FFF2-40B4-BE49-F238E27FC236}">
                  <a16:creationId xmlns:a16="http://schemas.microsoft.com/office/drawing/2014/main" id="{ECE022DE-B96A-7A64-F1FF-956E26C10E86}"/>
                </a:ext>
              </a:extLst>
            </p:cNvPr>
            <p:cNvSpPr/>
            <p:nvPr/>
          </p:nvSpPr>
          <p:spPr>
            <a:xfrm>
              <a:off x="555490" y="4620668"/>
              <a:ext cx="8567997" cy="947967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68CCAD0-B559-CB01-DA8D-6B6B115487B2}"/>
                </a:ext>
              </a:extLst>
            </p:cNvPr>
            <p:cNvSpPr txBox="1"/>
            <p:nvPr/>
          </p:nvSpPr>
          <p:spPr>
            <a:xfrm>
              <a:off x="2644283" y="4956153"/>
              <a:ext cx="1314792" cy="30777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kern="0" dirty="0">
                  <a:solidFill>
                    <a:prstClr val="white"/>
                  </a:solidFill>
                  <a:latin typeface="+mj-lt"/>
                </a:rPr>
                <a:t>sv.net V.23.0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AB89EFB-AFE4-3D97-692C-6E89A2D6873F}"/>
                </a:ext>
              </a:extLst>
            </p:cNvPr>
            <p:cNvSpPr txBox="1"/>
            <p:nvPr/>
          </p:nvSpPr>
          <p:spPr>
            <a:xfrm>
              <a:off x="6406438" y="4939704"/>
              <a:ext cx="14474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latin typeface="+mj-lt"/>
                  <a:cs typeface="Arial" panose="020B0604020202020204" pitchFamily="34" charset="0"/>
                </a:rPr>
                <a:t>Restlaufzeit</a:t>
              </a:r>
            </a:p>
          </p:txBody>
        </p:sp>
        <p:pic>
          <p:nvPicPr>
            <p:cNvPr id="17" name="Picture 2" descr="svnet">
              <a:extLst>
                <a:ext uri="{FF2B5EF4-FFF2-40B4-BE49-F238E27FC236}">
                  <a16:creationId xmlns:a16="http://schemas.microsoft.com/office/drawing/2014/main" id="{3302493B-F4F4-964D-CDDF-0BDF9A817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865" y="4939704"/>
              <a:ext cx="997965" cy="27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572D73B-7269-563D-322C-F0FC995F5718}"/>
              </a:ext>
            </a:extLst>
          </p:cNvPr>
          <p:cNvGrpSpPr/>
          <p:nvPr/>
        </p:nvGrpSpPr>
        <p:grpSpPr>
          <a:xfrm>
            <a:off x="836247" y="1509840"/>
            <a:ext cx="6425998" cy="629862"/>
            <a:chOff x="1114996" y="1852614"/>
            <a:chExt cx="8567997" cy="839816"/>
          </a:xfrm>
        </p:grpSpPr>
        <p:sp>
          <p:nvSpPr>
            <p:cNvPr id="3" name="Pfeil: nach rechts 2">
              <a:extLst>
                <a:ext uri="{FF2B5EF4-FFF2-40B4-BE49-F238E27FC236}">
                  <a16:creationId xmlns:a16="http://schemas.microsoft.com/office/drawing/2014/main" id="{EAF358EE-86C6-D58D-2746-95A8480E9444}"/>
                </a:ext>
              </a:extLst>
            </p:cNvPr>
            <p:cNvSpPr/>
            <p:nvPr/>
          </p:nvSpPr>
          <p:spPr>
            <a:xfrm>
              <a:off x="1114996" y="1852614"/>
              <a:ext cx="8567997" cy="839816"/>
            </a:xfrm>
            <a:prstGeom prst="rightArrow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7D63B031-9212-3333-C00C-D8318DAA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9866" y="2141638"/>
              <a:ext cx="1025065" cy="275059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61559F7-38E8-FDD0-A0A9-0BFBCC3930FC}"/>
                </a:ext>
              </a:extLst>
            </p:cNvPr>
            <p:cNvSpPr/>
            <p:nvPr/>
          </p:nvSpPr>
          <p:spPr>
            <a:xfrm>
              <a:off x="2904643" y="2139007"/>
              <a:ext cx="2461696" cy="275059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ln w="0"/>
                  <a:solidFill>
                    <a:prstClr val="black"/>
                  </a:solidFill>
                  <a:latin typeface="+mj-lt"/>
                </a:rPr>
                <a:t>Pilotverfahren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95F923F-CE4B-3D11-2DFA-3EC03A3C3FC7}"/>
                </a:ext>
              </a:extLst>
            </p:cNvPr>
            <p:cNvSpPr/>
            <p:nvPr/>
          </p:nvSpPr>
          <p:spPr>
            <a:xfrm>
              <a:off x="5366339" y="2139007"/>
              <a:ext cx="3909352" cy="275059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ln w="0"/>
                  <a:solidFill>
                    <a:prstClr val="white"/>
                  </a:solidFill>
                  <a:latin typeface="+mj-lt"/>
                </a:rPr>
                <a:t>Regelbetrieb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5BFDB3E-FBB0-8FE4-9B76-40B11B2BE86D}"/>
              </a:ext>
            </a:extLst>
          </p:cNvPr>
          <p:cNvGrpSpPr/>
          <p:nvPr/>
        </p:nvGrpSpPr>
        <p:grpSpPr>
          <a:xfrm>
            <a:off x="4008539" y="2055343"/>
            <a:ext cx="3243346" cy="1620000"/>
            <a:chOff x="4008539" y="2055343"/>
            <a:chExt cx="3243346" cy="1620000"/>
          </a:xfrm>
        </p:grpSpPr>
        <p:graphicFrame>
          <p:nvGraphicFramePr>
            <p:cNvPr id="18" name="Diagramm 17">
              <a:extLst>
                <a:ext uri="{FF2B5EF4-FFF2-40B4-BE49-F238E27FC236}">
                  <a16:creationId xmlns:a16="http://schemas.microsoft.com/office/drawing/2014/main" id="{08A7F07C-BCE9-4D9E-F2EB-E3075A2F87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0013981"/>
                </p:ext>
              </p:extLst>
            </p:nvPr>
          </p:nvGraphicFramePr>
          <p:xfrm>
            <a:off x="4272970" y="2055343"/>
            <a:ext cx="2978915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146EEEE0-5D8E-9196-B97F-E6A20E3A85F1}"/>
                </a:ext>
              </a:extLst>
            </p:cNvPr>
            <p:cNvSpPr txBox="1"/>
            <p:nvPr/>
          </p:nvSpPr>
          <p:spPr>
            <a:xfrm>
              <a:off x="4008539" y="2278837"/>
              <a:ext cx="307777" cy="8404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Benutzer</a:t>
              </a:r>
            </a:p>
          </p:txBody>
        </p:sp>
      </p:grpSp>
      <p:sp>
        <p:nvSpPr>
          <p:cNvPr id="30" name="Foliennummernplatzhalter 29">
            <a:extLst>
              <a:ext uri="{FF2B5EF4-FFF2-40B4-BE49-F238E27FC236}">
                <a16:creationId xmlns:a16="http://schemas.microsoft.com/office/drawing/2014/main" id="{AE7EB63E-9349-ADE6-52F1-2FB478F8E1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86932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AAFE24-7651-E0D1-B90D-75620B0E0C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SV-Meldeportal mit Online-Speicher</a:t>
            </a:r>
          </a:p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75" b="1" spc="15" dirty="0"/>
              <a:t>Was sind die Neuerungen?</a:t>
            </a:r>
            <a:endParaRPr lang="de-DE" sz="1275" b="1" spc="15" dirty="0">
              <a:solidFill>
                <a:sysClr val="windowText" lastClr="000000"/>
              </a:solidFill>
            </a:endParaRP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2C99C-3BB8-ACB1-3D44-F62CB30ABE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910F73ED-F8A9-AA95-72CF-075B3FF68E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7846256-9230-868D-0ED6-799AA25DE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25639"/>
              </p:ext>
            </p:extLst>
          </p:nvPr>
        </p:nvGraphicFramePr>
        <p:xfrm>
          <a:off x="539553" y="1960429"/>
          <a:ext cx="8064896" cy="27065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1459">
                  <a:extLst>
                    <a:ext uri="{9D8B030D-6E8A-4147-A177-3AD203B41FA5}">
                      <a16:colId xmlns:a16="http://schemas.microsoft.com/office/drawing/2014/main" val="1904937682"/>
                    </a:ext>
                  </a:extLst>
                </a:gridCol>
                <a:gridCol w="2895044">
                  <a:extLst>
                    <a:ext uri="{9D8B030D-6E8A-4147-A177-3AD203B41FA5}">
                      <a16:colId xmlns:a16="http://schemas.microsoft.com/office/drawing/2014/main" val="341801882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289174657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617713429"/>
                    </a:ext>
                  </a:extLst>
                </a:gridCol>
              </a:tblGrid>
              <a:tr h="303664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latin typeface="+mj-lt"/>
                        </a:rPr>
                        <a:t>Funktion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latin typeface="+mj-lt"/>
                        </a:rPr>
                        <a:t>sv.net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000" dirty="0">
                          <a:latin typeface="+mj-lt"/>
                        </a:rPr>
                        <a:t>SV-Meldeportal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000" dirty="0">
                        <a:latin typeface="+mj-lt"/>
                      </a:endParaRPr>
                    </a:p>
                    <a:p>
                      <a:endParaRPr lang="de-DE" sz="1000" dirty="0">
                        <a:latin typeface="+mj-lt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94477826"/>
                  </a:ext>
                </a:extLst>
              </a:tr>
              <a:tr h="35359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Unterstützte Fachverfahren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23 Verfahren mit 74 Formularen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23 Verfahren mit 74 Formularen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491898"/>
                  </a:ext>
                </a:extLst>
              </a:tr>
              <a:tr h="623973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Oberfläche Benutzer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Webanwendung ohne</a:t>
                      </a:r>
                      <a:r>
                        <a:rPr lang="de-DE" sz="10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1000" baseline="0" dirty="0" err="1">
                          <a:solidFill>
                            <a:schemeClr val="tx1"/>
                          </a:solidFill>
                          <a:latin typeface="+mj-lt"/>
                        </a:rPr>
                        <a:t>responsive</a:t>
                      </a:r>
                      <a:r>
                        <a:rPr lang="de-DE" sz="10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Design</a:t>
                      </a:r>
                    </a:p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Clientanwendung zur Installation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Webanwendung mit responsive Design</a:t>
                      </a:r>
                      <a:b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(für Smartphone- und Tablet-Auflösungen)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313996"/>
                  </a:ext>
                </a:extLst>
              </a:tr>
              <a:tr h="35359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Barrierefreiheit (BITV 2.0 )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Ja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13939"/>
                  </a:ext>
                </a:extLst>
              </a:tr>
              <a:tr h="632632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IT-Plattform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Bedingte Verfügbarkeit</a:t>
                      </a:r>
                    </a:p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Single Server (nicht ausfallsicher)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Hohe Verfügbarkeit </a:t>
                      </a:r>
                      <a:b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Redundante Server in zwei getrennten Rechenzentren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42965"/>
                  </a:ext>
                </a:extLst>
              </a:tr>
              <a:tr h="352681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Datenspeicher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lokaler Datenspeicher des Benutzers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000" dirty="0">
                          <a:solidFill>
                            <a:schemeClr val="tx1"/>
                          </a:solidFill>
                          <a:latin typeface="+mj-lt"/>
                        </a:rPr>
                        <a:t>Online-Datenspeicher (5 Jahre)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281099"/>
                  </a:ext>
                </a:extLst>
              </a:tr>
            </a:tbl>
          </a:graphicData>
        </a:graphic>
      </p:graphicFrame>
      <p:pic>
        <p:nvPicPr>
          <p:cNvPr id="7" name="Grafik 6" descr="Marke folgen mit einfarbiger Füllung">
            <a:extLst>
              <a:ext uri="{FF2B5EF4-FFF2-40B4-BE49-F238E27FC236}">
                <a16:creationId xmlns:a16="http://schemas.microsoft.com/office/drawing/2014/main" id="{098C8128-21FF-7288-2FA2-0F1928EB6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2776356"/>
            <a:ext cx="303734" cy="303734"/>
          </a:xfrm>
          <a:prstGeom prst="rect">
            <a:avLst/>
          </a:prstGeom>
        </p:spPr>
      </p:pic>
      <p:pic>
        <p:nvPicPr>
          <p:cNvPr id="11" name="Grafik 10" descr="Marke folgen mit einfarbiger Füllung">
            <a:extLst>
              <a:ext uri="{FF2B5EF4-FFF2-40B4-BE49-F238E27FC236}">
                <a16:creationId xmlns:a16="http://schemas.microsoft.com/office/drawing/2014/main" id="{5A263F94-E3ED-8EA5-5750-29FE5F0AE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3785237"/>
            <a:ext cx="303734" cy="303734"/>
          </a:xfrm>
          <a:prstGeom prst="rect">
            <a:avLst/>
          </a:prstGeom>
        </p:spPr>
      </p:pic>
      <p:pic>
        <p:nvPicPr>
          <p:cNvPr id="12" name="Grafik 11" descr="Marke folgen mit einfarbiger Füllung">
            <a:extLst>
              <a:ext uri="{FF2B5EF4-FFF2-40B4-BE49-F238E27FC236}">
                <a16:creationId xmlns:a16="http://schemas.microsoft.com/office/drawing/2014/main" id="{E164C0D3-24F6-39C9-B4E3-1F8121E76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363261"/>
            <a:ext cx="303734" cy="303734"/>
          </a:xfrm>
          <a:prstGeom prst="rect">
            <a:avLst/>
          </a:prstGeom>
        </p:spPr>
      </p:pic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6DE8812-073D-44B9-720A-8CAA0E3E7D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81814"/>
      </p:ext>
    </p:extLst>
  </p:cSld>
  <p:clrMapOvr>
    <a:masterClrMapping/>
  </p:clrMapOvr>
  <p:transition advClick="0" advTm="6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DC3548-0A2A-DD0C-1A1E-706387B4E6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488062" cy="3304698"/>
          </a:xfrm>
        </p:spPr>
        <p:txBody>
          <a:bodyPr/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SV-Meldeportal mit Online-Speicher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Online-Speicher</a:t>
            </a:r>
            <a:r>
              <a:rPr lang="de-DE" sz="1275" b="1" spc="15" dirty="0"/>
              <a:t> </a:t>
            </a:r>
            <a:r>
              <a:rPr lang="de-DE" sz="1275" spc="15" dirty="0"/>
              <a:t>(„Elektronischer Aktenschrank“) für die Speicherung von Firmen-, Mitarbeiter- und Meldedaten (gem. § 95a Abs. 3 SGB IV)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Verschlüsselt</a:t>
            </a:r>
            <a:r>
              <a:rPr lang="de-DE" sz="1275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75" spc="15" dirty="0"/>
              <a:t>und eindeutig einer Betriebsnummer zugeordnet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spc="8" dirty="0"/>
              <a:t>Damit kann der Zugriff auf die Daten nur von den jeweils </a:t>
            </a:r>
            <a:r>
              <a:rPr lang="de-DE" sz="1275" b="1" spc="8" dirty="0">
                <a:solidFill>
                  <a:schemeClr val="bg2">
                    <a:lumMod val="10000"/>
                  </a:schemeClr>
                </a:solidFill>
              </a:rPr>
              <a:t>registrierten Nutzern </a:t>
            </a:r>
            <a:r>
              <a:rPr lang="de-DE" sz="1275" spc="8" dirty="0"/>
              <a:t>eines </a:t>
            </a:r>
            <a:r>
              <a:rPr lang="de-DE" sz="1275" spc="15" dirty="0"/>
              <a:t>Unternehmens in entsprechender Rolle verwaltet werden 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spc="15" dirty="0"/>
              <a:t>Meldungen und Rückmeldungen werden für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5 Jahre </a:t>
            </a:r>
            <a:r>
              <a:rPr lang="de-DE" sz="1275" spc="15" dirty="0"/>
              <a:t>vorgehalten</a:t>
            </a:r>
          </a:p>
          <a:p>
            <a:pPr>
              <a:lnSpc>
                <a:spcPts val="1725"/>
              </a:lnSpc>
              <a:spcBef>
                <a:spcPts val="900"/>
              </a:spcBef>
              <a:buSzPct val="130000"/>
              <a:tabLst>
                <a:tab pos="6319838" algn="r"/>
              </a:tabLst>
            </a:pPr>
            <a:endParaRPr lang="de-DE" spc="15" dirty="0"/>
          </a:p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75" b="1" spc="15" dirty="0">
                <a:solidFill>
                  <a:schemeClr val="tx2"/>
                </a:solidFill>
              </a:rPr>
              <a:t>WICHTIG:</a:t>
            </a:r>
            <a:r>
              <a:rPr lang="de-DE" sz="1275" b="1" spc="15" dirty="0">
                <a:solidFill>
                  <a:srgbClr val="D50054"/>
                </a:solidFill>
              </a:rPr>
              <a:t> </a:t>
            </a:r>
            <a:r>
              <a:rPr lang="de-DE" sz="1275" spc="15" dirty="0"/>
              <a:t>ITSG führt laufend zentrale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Datensicherungen</a:t>
            </a:r>
            <a:r>
              <a:rPr lang="de-DE" sz="1275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75" spc="15" dirty="0"/>
              <a:t>durch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FABC1B-B217-57A4-2EA6-7A22ED863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FF383FCA-B831-E7B1-48EE-6FBE8ADD7E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DBC5C-8113-9B45-CBA2-B0DC12E3CE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46319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2CA823-928C-6A3F-ACCA-5A83185BC4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SV-Meldeportal mit Online-Speicher</a:t>
            </a:r>
          </a:p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r>
              <a:rPr lang="de-DE" sz="1275" b="1" spc="15" dirty="0"/>
              <a:t>Was sind die Neuerungen?</a:t>
            </a:r>
            <a:endParaRPr lang="de-DE" sz="1275" b="1" spc="15" dirty="0">
              <a:solidFill>
                <a:sysClr val="windowText" lastClr="000000"/>
              </a:solidFill>
            </a:endParaRP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20D9AA-F43C-1C8D-A046-597A090B0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7C179B7C-CDF4-98D0-7837-A754DE3EC7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E52254-1CE7-3F25-DD71-22D820228BE5}"/>
              </a:ext>
            </a:extLst>
          </p:cNvPr>
          <p:cNvGrpSpPr/>
          <p:nvPr/>
        </p:nvGrpSpPr>
        <p:grpSpPr>
          <a:xfrm>
            <a:off x="539552" y="1955709"/>
            <a:ext cx="7920880" cy="2671264"/>
            <a:chOff x="621625" y="2396693"/>
            <a:chExt cx="10561173" cy="3561686"/>
          </a:xfrm>
        </p:grpSpPr>
        <p:graphicFrame>
          <p:nvGraphicFramePr>
            <p:cNvPr id="2" name="Tabelle 1">
              <a:extLst>
                <a:ext uri="{FF2B5EF4-FFF2-40B4-BE49-F238E27FC236}">
                  <a16:creationId xmlns:a16="http://schemas.microsoft.com/office/drawing/2014/main" id="{57846256-9230-868D-0ED6-799AA25DEBC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741281"/>
                </p:ext>
              </p:extLst>
            </p:nvPr>
          </p:nvGraphicFramePr>
          <p:xfrm>
            <a:off x="621625" y="2396693"/>
            <a:ext cx="10561173" cy="3561686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1872208">
                    <a:extLst>
                      <a:ext uri="{9D8B030D-6E8A-4147-A177-3AD203B41FA5}">
                        <a16:colId xmlns:a16="http://schemas.microsoft.com/office/drawing/2014/main" val="1904937682"/>
                      </a:ext>
                    </a:extLst>
                  </a:gridCol>
                  <a:gridCol w="2520280">
                    <a:extLst>
                      <a:ext uri="{9D8B030D-6E8A-4147-A177-3AD203B41FA5}">
                        <a16:colId xmlns:a16="http://schemas.microsoft.com/office/drawing/2014/main" val="3418018825"/>
                      </a:ext>
                    </a:extLst>
                  </a:gridCol>
                  <a:gridCol w="3024336">
                    <a:extLst>
                      <a:ext uri="{9D8B030D-6E8A-4147-A177-3AD203B41FA5}">
                        <a16:colId xmlns:a16="http://schemas.microsoft.com/office/drawing/2014/main" val="1289174657"/>
                      </a:ext>
                    </a:extLst>
                  </a:gridCol>
                  <a:gridCol w="504056">
                    <a:extLst>
                      <a:ext uri="{9D8B030D-6E8A-4147-A177-3AD203B41FA5}">
                        <a16:colId xmlns:a16="http://schemas.microsoft.com/office/drawing/2014/main" val="617713429"/>
                      </a:ext>
                    </a:extLst>
                  </a:gridCol>
                </a:tblGrid>
                <a:tr h="288014"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ctr"/>
                        <a:r>
                          <a:rPr lang="de-DE" sz="1000" dirty="0">
                            <a:latin typeface="+mj-lt"/>
                          </a:rPr>
                          <a:t>Funktion</a:t>
                        </a:r>
                        <a:endParaRPr lang="de-DE" sz="1000" dirty="0"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ctr"/>
                        <a:r>
                          <a:rPr lang="de-DE" sz="1000" dirty="0">
                            <a:latin typeface="+mj-lt"/>
                          </a:rPr>
                          <a:t>sv.net</a:t>
                        </a:r>
                        <a:endParaRPr lang="de-DE" sz="1000" dirty="0"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ctr"/>
                        <a:r>
                          <a:rPr lang="de-DE" sz="1000" dirty="0">
                            <a:latin typeface="+mj-lt"/>
                          </a:rPr>
                          <a:t>SV-Meldeportal</a:t>
                        </a:r>
                        <a:endParaRPr lang="de-DE" sz="1000" dirty="0"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>
                        <a:lvl1pPr marL="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1pPr>
                        <a:lvl2pPr marL="609585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2pPr>
                        <a:lvl3pPr marL="1219170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3pPr>
                        <a:lvl4pPr marL="182875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4pPr>
                        <a:lvl5pPr marL="243833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5pPr>
                        <a:lvl6pPr marL="3047924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6pPr>
                        <a:lvl7pPr marL="3657509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7pPr>
                        <a:lvl8pPr marL="4267093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8pPr>
                        <a:lvl9pPr marL="4876678" algn="l" defTabSz="609585" rtl="0" eaLnBrk="1" latinLnBrk="0" hangingPunct="1">
                          <a:defRPr sz="2400" b="1" kern="1200">
                            <a:solidFill>
                              <a:schemeClr val="bg1"/>
                            </a:solidFill>
                            <a:latin typeface="Arial"/>
                          </a:defRPr>
                        </a:lvl9pPr>
                      </a:lstStyle>
                      <a:p>
                        <a:endParaRPr lang="de-DE" sz="1000" dirty="0">
                          <a:latin typeface="+mj-lt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694477826"/>
                    </a:ext>
                  </a:extLst>
                </a:tr>
                <a:tr h="456021">
                  <a:tc>
                    <a:txBody>
                      <a:bodyPr/>
                      <a:lstStyle/>
                      <a:p>
                        <a:r>
                          <a:rPr lang="de-DE" sz="10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rPr>
                          <a:t>Kosten für Benutzer</a:t>
                        </a:r>
                        <a:endPara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nur Standard ist kostenfrei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kostenpflichtig für alle Benutzer</a:t>
                        </a:r>
                        <a:r>
                          <a:rPr lang="de-DE" sz="1000" baseline="0" dirty="0">
                            <a:solidFill>
                              <a:schemeClr val="tx1"/>
                            </a:solidFill>
                          </a:rPr>
                          <a:t> (außer</a:t>
                        </a:r>
                        <a:br>
                          <a:rPr lang="de-DE" sz="1000" baseline="0" dirty="0">
                            <a:solidFill>
                              <a:schemeClr val="tx1"/>
                            </a:solidFill>
                          </a:rPr>
                        </a:br>
                        <a:r>
                          <a:rPr lang="de-DE" sz="1000" baseline="0" dirty="0">
                            <a:solidFill>
                              <a:schemeClr val="tx1"/>
                            </a:solidFill>
                          </a:rPr>
                          <a:t>z. B. Selbstständige nach § 106a SGB IV)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212491898"/>
                    </a:ext>
                  </a:extLst>
                </a:tr>
                <a:tr h="456021">
                  <a:tc>
                    <a:txBody>
                      <a:bodyPr/>
                      <a:lstStyle/>
                      <a:p>
                        <a:r>
                          <a:rPr lang="de-DE" sz="10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rPr>
                          <a:t>Registrierung</a:t>
                        </a:r>
                        <a:endPara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sv.net spezifisch (Premium und Standard)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mittels ELSTER-Organisationszertifikat</a:t>
                        </a:r>
                        <a:br>
                          <a:rPr lang="de-DE" sz="1000" dirty="0">
                            <a:solidFill>
                              <a:schemeClr val="tx1"/>
                            </a:solidFill>
                          </a:rPr>
                        </a:b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und </a:t>
                        </a:r>
                        <a:r>
                          <a:rPr lang="de-DE" sz="1000" baseline="0" dirty="0">
                            <a:solidFill>
                              <a:schemeClr val="tx1"/>
                            </a:solidFill>
                          </a:rPr>
                          <a:t>Vertretungsberechtigungsschreiben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197313996"/>
                    </a:ext>
                  </a:extLst>
                </a:tr>
                <a:tr h="349840">
                  <a:tc>
                    <a:txBody>
                      <a:bodyPr/>
                      <a:lstStyle/>
                      <a:p>
                        <a:r>
                          <a:rPr lang="de-DE" sz="10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rPr>
                          <a:t>Stammdaten-verwaltung</a:t>
                        </a:r>
                        <a:endPara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begrenzt auf aktuelle Daten (</a:t>
                        </a:r>
                        <a:r>
                          <a:rPr lang="de-DE" sz="1000" dirty="0" err="1">
                            <a:solidFill>
                              <a:schemeClr val="tx1"/>
                            </a:solidFill>
                          </a:rPr>
                          <a:t>comfort</a:t>
                        </a: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)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Stammdatenverwaltung mit Historie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609585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606713939"/>
                    </a:ext>
                  </a:extLst>
                </a:tr>
                <a:tr h="618947">
                  <a:tc>
                    <a:txBody>
                      <a:bodyPr/>
                      <a:lstStyle/>
                      <a:p>
                        <a:r>
                          <a:rPr lang="de-DE" sz="10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rPr>
                          <a:t>Abgesicherter Zugang und Mandanten-verwaltung</a:t>
                        </a:r>
                        <a:endPara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ungeprüfte Abgabe für alle Betriebsnummern möglich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Prüfung über Betriebsnummer und</a:t>
                        </a:r>
                        <a:br>
                          <a:rPr lang="de-DE" sz="1000" dirty="0">
                            <a:solidFill>
                              <a:schemeClr val="tx1"/>
                            </a:solidFill>
                          </a:rPr>
                        </a:br>
                        <a:r>
                          <a:rPr lang="de-DE" sz="1000" baseline="0" dirty="0">
                            <a:solidFill>
                              <a:schemeClr val="tx1"/>
                            </a:solidFill>
                          </a:rPr>
                          <a:t>durch eine Mandatsverwaltung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9642965"/>
                    </a:ext>
                  </a:extLst>
                </a:tr>
                <a:tr h="456021">
                  <a:tc>
                    <a:txBody>
                      <a:bodyPr/>
                      <a:lstStyle/>
                      <a:p>
                        <a:r>
                          <a:rPr lang="de-DE" sz="10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rPr>
                          <a:t>Sicherer Betrieb geprüft</a:t>
                        </a:r>
                        <a:endPara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indent="0">
                          <a:buFont typeface="Arial" panose="020B0604020202020204" pitchFamily="34" charset="0"/>
                          <a:buNone/>
                        </a:pP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Nein; nur GKV intern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Zertifizierung sicherer Betrieb nach</a:t>
                        </a:r>
                        <a:br>
                          <a:rPr lang="de-DE" sz="1000" dirty="0">
                            <a:solidFill>
                              <a:schemeClr val="tx1"/>
                            </a:solidFill>
                          </a:rPr>
                        </a:br>
                        <a:r>
                          <a:rPr lang="de-DE" sz="1000" dirty="0">
                            <a:solidFill>
                              <a:schemeClr val="tx1"/>
                            </a:solidFill>
                          </a:rPr>
                          <a:t>ISO 27001</a:t>
                        </a: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609585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de-DE" sz="1000" dirty="0">
                          <a:solidFill>
                            <a:schemeClr val="tx1"/>
                          </a:solidFill>
                          <a:latin typeface="+mj-lt"/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933281099"/>
                    </a:ext>
                  </a:extLst>
                </a:tr>
              </a:tbl>
            </a:graphicData>
          </a:graphic>
        </p:graphicFrame>
        <p:pic>
          <p:nvPicPr>
            <p:cNvPr id="4" name="Grafik 3" descr="Marke folgen mit einfarbiger Füllung">
              <a:extLst>
                <a:ext uri="{FF2B5EF4-FFF2-40B4-BE49-F238E27FC236}">
                  <a16:creationId xmlns:a16="http://schemas.microsoft.com/office/drawing/2014/main" id="{D81E4EC9-6CDF-EDE2-578A-E3555C97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31775" y="3512305"/>
              <a:ext cx="362147" cy="362147"/>
            </a:xfrm>
            <a:prstGeom prst="rect">
              <a:avLst/>
            </a:prstGeom>
          </p:spPr>
        </p:pic>
        <p:pic>
          <p:nvPicPr>
            <p:cNvPr id="6" name="Grafik 5" descr="Marke folgen mit einfarbiger Füllung">
              <a:extLst>
                <a:ext uri="{FF2B5EF4-FFF2-40B4-BE49-F238E27FC236}">
                  <a16:creationId xmlns:a16="http://schemas.microsoft.com/office/drawing/2014/main" id="{9D4EA814-D9C4-E7AA-ADAF-CFCEE829C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31775" y="4097949"/>
              <a:ext cx="362147" cy="362147"/>
            </a:xfrm>
            <a:prstGeom prst="rect">
              <a:avLst/>
            </a:prstGeom>
          </p:spPr>
        </p:pic>
        <p:pic>
          <p:nvPicPr>
            <p:cNvPr id="8" name="Grafik 7" descr="Marke folgen mit einfarbiger Füllung">
              <a:extLst>
                <a:ext uri="{FF2B5EF4-FFF2-40B4-BE49-F238E27FC236}">
                  <a16:creationId xmlns:a16="http://schemas.microsoft.com/office/drawing/2014/main" id="{413ED6A7-C198-0D7A-5EA1-962C9A1E1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31775" y="4774707"/>
              <a:ext cx="362147" cy="362147"/>
            </a:xfrm>
            <a:prstGeom prst="rect">
              <a:avLst/>
            </a:prstGeom>
          </p:spPr>
        </p:pic>
        <p:pic>
          <p:nvPicPr>
            <p:cNvPr id="9" name="Grafik 8" descr="Marke folgen mit einfarbiger Füllung">
              <a:extLst>
                <a:ext uri="{FF2B5EF4-FFF2-40B4-BE49-F238E27FC236}">
                  <a16:creationId xmlns:a16="http://schemas.microsoft.com/office/drawing/2014/main" id="{F570D116-D55C-CA83-4AAC-730908356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38671" y="5501807"/>
              <a:ext cx="362147" cy="362147"/>
            </a:xfrm>
            <a:prstGeom prst="rect">
              <a:avLst/>
            </a:prstGeom>
          </p:spPr>
        </p:pic>
      </p:grp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6196462-9591-B3C6-918D-47AD890870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804257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D63F9ABA-8DDC-3FCB-D025-FF9C776F0DD4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>
                <a:latin typeface="+mj-lt"/>
              </a:rPr>
              <a:t>SV-Meldeportal mit Online-Speicher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>
                <a:latin typeface="+mj-lt"/>
              </a:rPr>
              <a:t>Gründe, warum keine Daten aus sv.net/</a:t>
            </a:r>
            <a:r>
              <a:rPr lang="de-DE" sz="1200" b="1" spc="15" dirty="0" err="1">
                <a:latin typeface="+mj-lt"/>
              </a:rPr>
              <a:t>comfort</a:t>
            </a:r>
            <a:r>
              <a:rPr lang="de-DE" sz="1200" b="1" spc="15" dirty="0">
                <a:latin typeface="+mj-lt"/>
              </a:rPr>
              <a:t> übernommen werden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15" dirty="0">
                <a:latin typeface="+mj-lt"/>
              </a:rPr>
              <a:t>Umbau bzw. Erweiterung von sv.net nach aktuellen Vorgaben wäre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nicht wirtschaftlich </a:t>
            </a:r>
            <a:r>
              <a:rPr lang="de-DE" sz="1200" spc="15" dirty="0">
                <a:latin typeface="+mj-lt"/>
              </a:rPr>
              <a:t>und an einigen Stellen technisch ohne komplette Neuentwicklung nicht möglich gewesen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15" dirty="0">
                <a:latin typeface="+mj-lt"/>
              </a:rPr>
              <a:t>Datenstruktur SV-Meldeportal mit sicherer Datenverschlüsselung ist mit sv.net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nicht kompatibel </a:t>
            </a:r>
            <a:r>
              <a:rPr lang="de-DE" sz="1200" spc="15" dirty="0">
                <a:latin typeface="+mj-lt"/>
              </a:rPr>
              <a:t>und ein Import mit Datenkonvertierung wäre zu fehleranfällig gewesen 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spc="15" dirty="0">
                <a:latin typeface="+mj-lt"/>
              </a:rPr>
              <a:t>Auch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Sicherheit der Datenhoheit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de-DE" sz="1200" spc="15" dirty="0">
                <a:latin typeface="+mj-lt"/>
              </a:rPr>
              <a:t>(z. B. Zuordnung von Datensätzen zu einer Betriebsnummer, welche im SV-Meldeportal angelegt sein muss) stand Migration entgegen</a:t>
            </a: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buSzPct val="130000"/>
              <a:buNone/>
              <a:tabLst>
                <a:tab pos="6319838" algn="r"/>
              </a:tabLst>
            </a:pPr>
            <a:endParaRPr lang="de-DE" sz="1200" spc="15" dirty="0">
              <a:latin typeface="+mj-lt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2F806A3-B565-BDB9-36FB-39E9C4B7A5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BE083FF-4442-8E07-CC09-72F28AEFE0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546A978-233D-25B9-25C7-ECF909A62D12}"/>
              </a:ext>
            </a:extLst>
          </p:cNvPr>
          <p:cNvSpPr/>
          <p:nvPr/>
        </p:nvSpPr>
        <p:spPr>
          <a:xfrm>
            <a:off x="464684" y="1667172"/>
            <a:ext cx="1485900" cy="82462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2" descr="svnet">
            <a:extLst>
              <a:ext uri="{FF2B5EF4-FFF2-40B4-BE49-F238E27FC236}">
                <a16:creationId xmlns:a16="http://schemas.microsoft.com/office/drawing/2014/main" id="{3C3CA868-99D6-3B38-EB88-9D57ED92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6" y="1908932"/>
            <a:ext cx="1089941" cy="29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C5AE5EC-B195-3FAA-3B92-512B2F94D8DD}"/>
              </a:ext>
            </a:extLst>
          </p:cNvPr>
          <p:cNvSpPr/>
          <p:nvPr/>
        </p:nvSpPr>
        <p:spPr>
          <a:xfrm>
            <a:off x="4613774" y="1667172"/>
            <a:ext cx="1485900" cy="82462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4803E6-93E6-1756-6962-5CA492B1E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738" y="1908933"/>
            <a:ext cx="1286456" cy="341105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74FE99D-4CA4-D3DF-4ED2-39C0FCAD8E22}"/>
              </a:ext>
            </a:extLst>
          </p:cNvPr>
          <p:cNvSpPr/>
          <p:nvPr/>
        </p:nvSpPr>
        <p:spPr>
          <a:xfrm>
            <a:off x="2099174" y="1852785"/>
            <a:ext cx="2370119" cy="448877"/>
          </a:xfrm>
          <a:prstGeom prst="rightArrow">
            <a:avLst/>
          </a:prstGeom>
          <a:solidFill>
            <a:srgbClr val="E7E6E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>
                <a:solidFill>
                  <a:prstClr val="white"/>
                </a:solidFill>
                <a:latin typeface="Arial"/>
              </a:rPr>
              <a:t>Daten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F5F8D5-9F8E-AE0E-3CF7-37EC355C1D4D}"/>
              </a:ext>
            </a:extLst>
          </p:cNvPr>
          <p:cNvSpPr txBox="1"/>
          <p:nvPr/>
        </p:nvSpPr>
        <p:spPr>
          <a:xfrm>
            <a:off x="3593679" y="1476136"/>
            <a:ext cx="696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kern="0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B773B7-5E9D-F280-DC12-32E2AEC0D0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06041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8000" y="1275874"/>
            <a:ext cx="4320000" cy="3304698"/>
          </a:xfrm>
        </p:spPr>
        <p:txBody>
          <a:bodyPr anchor="t"/>
          <a:lstStyle/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de-DE" sz="1300" b="1" spc="10" dirty="0"/>
              <a:t>Finanzierung der GKV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endParaRPr lang="de-DE" sz="1300" b="1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de-DE" sz="1300" b="1" spc="10" dirty="0"/>
              <a:t>Sozialversicherung</a:t>
            </a:r>
            <a:endParaRPr lang="de-DE" dirty="0"/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Mindestlohn, Minijobs und </a:t>
            </a:r>
            <a:r>
              <a:rPr lang="de-DE" sz="1300" spc="10" dirty="0" err="1"/>
              <a:t>Midijobs</a:t>
            </a:r>
            <a:endParaRPr lang="de-DE" sz="1300" spc="10" dirty="0"/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Beitragsabschlag in der Pflegeversicherung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Rechengrößen, Grenzwerte, Fälligkeit 2024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Elektronischer Datenaustausch</a:t>
            </a:r>
          </a:p>
          <a:p>
            <a:pPr marL="0" indent="0">
              <a:lnSpc>
                <a:spcPts val="2100"/>
              </a:lnSpc>
              <a:spcBef>
                <a:spcPts val="600"/>
              </a:spcBef>
              <a:buNone/>
            </a:pPr>
            <a:r>
              <a:rPr lang="de-DE" sz="1300" b="1" spc="10" dirty="0"/>
              <a:t>Lohnsteuer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Inflationsausgleichsgesetz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Prämie als Inflationsausgleich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Wachstumschancengesetz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541E49-77A7-45B0-A366-7C0D8D023B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0000" y="1275875"/>
            <a:ext cx="4500000" cy="3304698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endParaRPr lang="de-DE" sz="1300" b="1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endParaRPr lang="de-DE" sz="1300" b="1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de-DE" sz="1300" b="1" spc="10" dirty="0"/>
              <a:t>Arbeit</a:t>
            </a:r>
            <a:r>
              <a:rPr lang="de-DE" sz="1300" b="1" spc="10" baseline="30000" dirty="0"/>
              <a:t> </a:t>
            </a:r>
            <a:r>
              <a:rPr lang="de-DE" sz="1300" b="1" spc="10" dirty="0"/>
              <a:t>/</a:t>
            </a:r>
            <a:r>
              <a:rPr lang="de-DE" sz="1300" b="1" spc="10" baseline="30000" dirty="0"/>
              <a:t> </a:t>
            </a:r>
            <a:r>
              <a:rPr lang="de-DE" sz="1300" b="1" spc="10" dirty="0"/>
              <a:t>Soziales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Familienstartzeit-Gesetz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endParaRPr lang="de-DE" sz="1300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endParaRPr lang="de-DE" sz="1300" b="1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endParaRPr lang="de-DE" sz="1300" b="1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r>
              <a:rPr lang="de-DE" sz="1300" b="1" spc="10" dirty="0"/>
              <a:t>Zum Nachlesen…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Änderung des Arbeitszeitgesetzes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Stärkung Aus- und Weiterbildungsförderung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Zukunftsfinanzierungsgesetz</a:t>
            </a:r>
          </a:p>
          <a:p>
            <a:pPr>
              <a:lnSpc>
                <a:spcPts val="2100"/>
              </a:lnSpc>
              <a:spcBef>
                <a:spcPts val="0"/>
              </a:spcBef>
              <a:buSzPct val="130000"/>
            </a:pPr>
            <a:r>
              <a:rPr lang="de-DE" sz="1300" spc="10" dirty="0"/>
              <a:t>Viertes Bürokratieentlastungsgesetz (BEG IV)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endParaRPr lang="de-DE" sz="1300" spc="10" dirty="0"/>
          </a:p>
          <a:p>
            <a:pPr marL="0" indent="0">
              <a:lnSpc>
                <a:spcPts val="2100"/>
              </a:lnSpc>
              <a:spcBef>
                <a:spcPts val="0"/>
              </a:spcBef>
              <a:buSzPct val="130000"/>
              <a:buNone/>
            </a:pPr>
            <a:endParaRPr lang="de-DE" sz="1300" spc="1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BFBCBD4-E5DA-4FAC-9357-18284608F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7044E95-6BB0-4535-AD5F-791C5D104F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78399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DBA9BB4-C950-F088-376B-83FD1C7E5D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buSzPct val="130000"/>
              <a:buNone/>
              <a:tabLst>
                <a:tab pos="6319838" algn="r"/>
              </a:tabLst>
            </a:pPr>
            <a:r>
              <a:rPr lang="de-DE" sz="1200" b="1" spc="15" dirty="0"/>
              <a:t>SV-Meldeportal mit Online-Speicher</a:t>
            </a:r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pc="15" dirty="0"/>
              <a:t>„</a:t>
            </a:r>
            <a:r>
              <a:rPr lang="de-DE" sz="1275" spc="15" dirty="0"/>
              <a:t>Die Nutzer der Ausfüllhilfe können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in angemessenem Umfang </a:t>
            </a:r>
            <a:r>
              <a:rPr lang="de-DE" sz="1275" spc="15" dirty="0"/>
              <a:t>an den Kosten der Datenübermittlung beteiligt werden.“ (§ 95a Abs. 6 SGB IV)</a:t>
            </a:r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endParaRPr lang="de-DE" spc="15" dirty="0"/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endParaRPr lang="de-DE" spc="15" dirty="0"/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endParaRPr lang="de-DE" spc="15" dirty="0"/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endParaRPr lang="de-DE" spc="15" dirty="0"/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endParaRPr lang="de-DE" spc="15" dirty="0"/>
          </a:p>
          <a:p>
            <a:pPr marL="214313" indent="-214313"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75" b="1" spc="8" dirty="0">
                <a:solidFill>
                  <a:schemeClr val="bg2">
                    <a:lumMod val="10000"/>
                  </a:schemeClr>
                </a:solidFill>
              </a:rPr>
              <a:t>Ausnahmen: </a:t>
            </a:r>
            <a:r>
              <a:rPr lang="de-DE" sz="1275" spc="8" dirty="0"/>
              <a:t>Selbstständige, Anträge für Vergabe Zahlstellen- oder gesonderte Absendernummer</a:t>
            </a:r>
          </a:p>
          <a:p>
            <a:pPr marL="0" indent="0">
              <a:spcBef>
                <a:spcPts val="800"/>
              </a:spcBef>
              <a:buSzPct val="130000"/>
              <a:buNone/>
              <a:tabLst>
                <a:tab pos="6319838" algn="r"/>
              </a:tabLst>
            </a:pPr>
            <a:r>
              <a:rPr lang="de-DE" sz="1275" b="1" spc="23" dirty="0">
                <a:solidFill>
                  <a:schemeClr val="tx2"/>
                </a:solidFill>
              </a:rPr>
              <a:t>WICHTIG:</a:t>
            </a:r>
            <a:r>
              <a:rPr lang="de-DE" sz="1275" b="1" spc="23" dirty="0"/>
              <a:t> </a:t>
            </a:r>
            <a:r>
              <a:rPr lang="de-DE" sz="1275" spc="23" dirty="0"/>
              <a:t>Wer sich bis </a:t>
            </a:r>
            <a:r>
              <a:rPr lang="de-DE" sz="1275" b="1" spc="23" dirty="0">
                <a:solidFill>
                  <a:schemeClr val="bg2">
                    <a:lumMod val="10000"/>
                  </a:schemeClr>
                </a:solidFill>
              </a:rPr>
              <a:t>31. März 2024 </a:t>
            </a:r>
            <a:r>
              <a:rPr lang="de-DE" sz="1275" spc="23" dirty="0"/>
              <a:t>registriert, nutzt das SV-Meldeportal bis Ende 2024 in der Multi-Mandanten-Version </a:t>
            </a:r>
            <a:r>
              <a:rPr lang="de-DE" sz="1275" b="1" spc="23" dirty="0">
                <a:solidFill>
                  <a:schemeClr val="bg2">
                    <a:lumMod val="10000"/>
                  </a:schemeClr>
                </a:solidFill>
              </a:rPr>
              <a:t>kostenfrei!</a:t>
            </a:r>
            <a:endParaRPr lang="de-DE" sz="1275" spc="23" dirty="0">
              <a:solidFill>
                <a:schemeClr val="bg2">
                  <a:lumMod val="1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263E39-EC32-8D7C-788A-E1084F7E2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60E25C-AE83-FC66-D48D-5517F9774D42}"/>
              </a:ext>
            </a:extLst>
          </p:cNvPr>
          <p:cNvSpPr/>
          <p:nvPr/>
        </p:nvSpPr>
        <p:spPr>
          <a:xfrm>
            <a:off x="820531" y="2081864"/>
            <a:ext cx="2664296" cy="486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spc="15" dirty="0">
                <a:solidFill>
                  <a:prstClr val="white"/>
                </a:solidFill>
                <a:latin typeface="+mj-lt"/>
              </a:rPr>
              <a:t>Anwendergruppe 1</a:t>
            </a: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spc="15" dirty="0">
                <a:solidFill>
                  <a:prstClr val="white"/>
                </a:solidFill>
                <a:latin typeface="+mj-lt"/>
              </a:rPr>
              <a:t>Single-Mandanten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CFD2534-A3FA-0309-04D8-C9FB6E5D4200}"/>
              </a:ext>
            </a:extLst>
          </p:cNvPr>
          <p:cNvSpPr/>
          <p:nvPr/>
        </p:nvSpPr>
        <p:spPr>
          <a:xfrm>
            <a:off x="820531" y="3147814"/>
            <a:ext cx="2664296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kern="0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36,00 EUR netto für 3 </a:t>
            </a:r>
            <a:r>
              <a:rPr lang="it-IT" sz="1200" b="1" kern="0" spc="15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Jahre</a:t>
            </a:r>
            <a:endParaRPr lang="it-IT" sz="1200" b="1" kern="0" spc="1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5" dirty="0">
                <a:latin typeface="+mj-lt"/>
              </a:rPr>
              <a:t>(1,00 EUR pro </a:t>
            </a:r>
            <a:r>
              <a:rPr lang="it-IT" sz="1200" kern="0" spc="15" dirty="0" err="1">
                <a:latin typeface="+mj-lt"/>
              </a:rPr>
              <a:t>Monat</a:t>
            </a:r>
            <a:r>
              <a:rPr lang="it-IT" sz="1200" kern="0" spc="15" dirty="0">
                <a:latin typeface="+mj-lt"/>
              </a:rPr>
              <a:t>)</a:t>
            </a:r>
            <a:endParaRPr lang="de-DE" sz="1200" kern="0" spc="15" dirty="0">
              <a:latin typeface="+mj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88CE5C2-29BD-3347-9F4F-4C08FF87282F}"/>
              </a:ext>
            </a:extLst>
          </p:cNvPr>
          <p:cNvSpPr/>
          <p:nvPr/>
        </p:nvSpPr>
        <p:spPr>
          <a:xfrm>
            <a:off x="3851920" y="2081864"/>
            <a:ext cx="2664296" cy="486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spc="15" dirty="0">
                <a:solidFill>
                  <a:prstClr val="white"/>
                </a:solidFill>
                <a:latin typeface="+mj-lt"/>
              </a:rPr>
              <a:t>Anwendergruppe 2</a:t>
            </a: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spc="15" dirty="0">
                <a:solidFill>
                  <a:prstClr val="white"/>
                </a:solidFill>
                <a:latin typeface="+mj-lt"/>
              </a:rPr>
              <a:t>Multi-Mandanten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1032E1-D6F4-1F7E-6229-C9EE26B43875}"/>
              </a:ext>
            </a:extLst>
          </p:cNvPr>
          <p:cNvSpPr/>
          <p:nvPr/>
        </p:nvSpPr>
        <p:spPr>
          <a:xfrm>
            <a:off x="3851920" y="3147814"/>
            <a:ext cx="2664296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kern="0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99,00 EUR netto für 3 </a:t>
            </a:r>
            <a:r>
              <a:rPr lang="it-IT" sz="1200" b="1" kern="0" spc="15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Jahre</a:t>
            </a:r>
            <a:endParaRPr lang="it-IT" sz="1200" b="1" kern="0" spc="15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kern="0" spc="15" dirty="0">
                <a:latin typeface="+mj-lt"/>
              </a:rPr>
              <a:t>(2,75 EUR pro </a:t>
            </a:r>
            <a:r>
              <a:rPr lang="it-IT" sz="1200" kern="0" spc="15" dirty="0" err="1">
                <a:latin typeface="+mj-lt"/>
              </a:rPr>
              <a:t>Monat</a:t>
            </a:r>
            <a:r>
              <a:rPr lang="it-IT" sz="1200" kern="0" spc="15" dirty="0">
                <a:latin typeface="+mj-lt"/>
              </a:rPr>
              <a:t>)</a:t>
            </a:r>
            <a:endParaRPr lang="de-DE" sz="1200" kern="0" spc="15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57A1B02-254C-9FA8-67CD-14966D1117ED}"/>
              </a:ext>
            </a:extLst>
          </p:cNvPr>
          <p:cNvSpPr/>
          <p:nvPr/>
        </p:nvSpPr>
        <p:spPr>
          <a:xfrm>
            <a:off x="820531" y="2587594"/>
            <a:ext cx="2664296" cy="540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pc="15" dirty="0">
                <a:latin typeface="+mj-lt"/>
              </a:rPr>
              <a:t>Austausch von Meldungen </a:t>
            </a: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pc="15" dirty="0">
                <a:latin typeface="+mj-lt"/>
              </a:rPr>
              <a:t>nur für </a:t>
            </a:r>
            <a:r>
              <a:rPr lang="de-DE" sz="1200" b="1" kern="0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eine</a:t>
            </a:r>
            <a:r>
              <a:rPr lang="de-DE" sz="1200" kern="0" spc="15" dirty="0">
                <a:latin typeface="+mj-lt"/>
              </a:rPr>
              <a:t> Betriebsnummer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E2CB207-FBFB-3FE6-8C34-A1DD20DFF14B}"/>
              </a:ext>
            </a:extLst>
          </p:cNvPr>
          <p:cNvSpPr/>
          <p:nvPr/>
        </p:nvSpPr>
        <p:spPr>
          <a:xfrm>
            <a:off x="3851920" y="2587594"/>
            <a:ext cx="2664296" cy="540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pc="15" dirty="0">
                <a:latin typeface="+mj-lt"/>
              </a:rPr>
              <a:t> Austausch von Meldungen </a:t>
            </a:r>
          </a:p>
          <a:p>
            <a:pPr algn="ctr" defTabSz="342900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spc="15" dirty="0">
                <a:latin typeface="+mj-lt"/>
              </a:rPr>
              <a:t>für </a:t>
            </a:r>
            <a:r>
              <a:rPr lang="de-DE" sz="1200" b="1" kern="0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mehrere</a:t>
            </a:r>
            <a:r>
              <a:rPr lang="de-DE" sz="1200" b="1" kern="0" spc="15" dirty="0">
                <a:latin typeface="+mj-lt"/>
              </a:rPr>
              <a:t> </a:t>
            </a:r>
            <a:r>
              <a:rPr lang="de-DE" sz="1200" kern="0" spc="15" dirty="0">
                <a:latin typeface="+mj-lt"/>
              </a:rPr>
              <a:t>Betriebsnummern</a:t>
            </a:r>
          </a:p>
        </p:txBody>
      </p:sp>
      <p:sp>
        <p:nvSpPr>
          <p:cNvPr id="17" name="Flussdiagramm: Dokument 16">
            <a:extLst>
              <a:ext uri="{FF2B5EF4-FFF2-40B4-BE49-F238E27FC236}">
                <a16:creationId xmlns:a16="http://schemas.microsoft.com/office/drawing/2014/main" id="{B4508ECE-2138-ADF9-CA0B-4E8D204F1D0E}"/>
              </a:ext>
            </a:extLst>
          </p:cNvPr>
          <p:cNvSpPr/>
          <p:nvPr/>
        </p:nvSpPr>
        <p:spPr bwMode="auto">
          <a:xfrm flipH="1">
            <a:off x="7318373" y="827289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31. März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6AB5B0-5E6E-1864-F9EB-A0719949E5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75247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CB19A86-6B44-5C27-149D-A153907623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b="1" spc="15" dirty="0"/>
              <a:t>SV-Meldeportal mit Online-Speicher</a:t>
            </a:r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681A869-3BB2-25B1-F8C0-4E1B8D2EE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02E3BD26-D1F0-B125-E016-D1509DA35DBF}"/>
              </a:ext>
            </a:extLst>
          </p:cNvPr>
          <p:cNvSpPr txBox="1">
            <a:spLocks/>
          </p:cNvSpPr>
          <p:nvPr/>
        </p:nvSpPr>
        <p:spPr>
          <a:xfrm>
            <a:off x="5818592" y="1664184"/>
            <a:ext cx="2452540" cy="324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50"/>
              </a:lnSpc>
              <a:spcBef>
                <a:spcPts val="900"/>
              </a:spcBef>
              <a:buClrTx/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Mandate beantragen/ anbieten </a:t>
            </a:r>
            <a:r>
              <a:rPr lang="de-DE" sz="1200" spc="15" dirty="0">
                <a:latin typeface="+mj-lt"/>
              </a:rPr>
              <a:t>eröffnet Möglichkeit für eine gemeinsame Nutzung des SV-Meldeportals</a:t>
            </a:r>
            <a:br>
              <a:rPr lang="de-DE" sz="1200" spc="15" dirty="0">
                <a:latin typeface="+mj-lt"/>
              </a:rPr>
            </a:br>
            <a:r>
              <a:rPr lang="de-DE" sz="1200" spc="15" dirty="0">
                <a:latin typeface="+mj-lt"/>
              </a:rPr>
              <a:t>mit Steuerbüro etc.</a:t>
            </a:r>
          </a:p>
          <a:p>
            <a:pPr>
              <a:lnSpc>
                <a:spcPts val="1650"/>
              </a:lnSpc>
              <a:spcBef>
                <a:spcPts val="900"/>
              </a:spcBef>
              <a:buClrTx/>
              <a:buSzPct val="130000"/>
              <a:buFont typeface="Arial" panose="020B0604020202020204" pitchFamily="34" charset="0"/>
              <a:buChar char="•"/>
              <a:tabLst>
                <a:tab pos="6319838" algn="r"/>
              </a:tabLst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Voraussetzung: Multi-Mandanten-Version</a:t>
            </a:r>
            <a:r>
              <a:rPr lang="de-DE" sz="1200" b="1" spc="15" dirty="0">
                <a:latin typeface="+mj-lt"/>
              </a:rPr>
              <a:t> </a:t>
            </a:r>
            <a:r>
              <a:rPr lang="de-DE" sz="1200" spc="15" dirty="0">
                <a:latin typeface="+mj-lt"/>
              </a:rPr>
              <a:t>(kostenfrei bis Ende 2024 bei Registrierung bis 31. März 2024)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AFC1C3-DAAE-6CAD-0876-5E7F502742CA}"/>
              </a:ext>
            </a:extLst>
          </p:cNvPr>
          <p:cNvSpPr txBox="1"/>
          <p:nvPr/>
        </p:nvSpPr>
        <p:spPr>
          <a:xfrm>
            <a:off x="4087297" y="232906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 dirty="0">
              <a:solidFill>
                <a:prstClr val="black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FC3A20-09F1-9F57-95F5-B70F424D0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84" y="1709781"/>
            <a:ext cx="5218231" cy="2740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6E5F2E4-AC7F-B36A-6A8B-C611CC0E108F}"/>
              </a:ext>
            </a:extLst>
          </p:cNvPr>
          <p:cNvSpPr/>
          <p:nvPr/>
        </p:nvSpPr>
        <p:spPr>
          <a:xfrm>
            <a:off x="358066" y="2388223"/>
            <a:ext cx="1458000" cy="1080000"/>
          </a:xfrm>
          <a:prstGeom prst="ellipse">
            <a:avLst/>
          </a:prstGeom>
          <a:noFill/>
          <a:ln w="635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075A197-3A6E-1BD4-5691-3555172CF6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04081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98835" algn="l"/>
              </a:tabLst>
            </a:pPr>
            <a:r>
              <a:rPr lang="de-DE" sz="1200" b="1" spc="8" dirty="0"/>
              <a:t>Elektronische Arbeitsunfähigkeitsbescheinigung (</a:t>
            </a:r>
            <a:r>
              <a:rPr lang="de-DE" sz="1200" b="1" spc="8" dirty="0" err="1"/>
              <a:t>eAU</a:t>
            </a:r>
            <a:r>
              <a:rPr lang="de-DE" sz="1200" b="1" spc="8" dirty="0"/>
              <a:t>)</a:t>
            </a:r>
            <a:endParaRPr lang="de-DE" sz="1200" b="1" dirty="0"/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90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ts val="1650"/>
              </a:lnSpc>
              <a:spcBef>
                <a:spcPts val="450"/>
              </a:spcBef>
              <a:tabLst>
                <a:tab pos="1281113" algn="l"/>
              </a:tabLst>
            </a:pPr>
            <a:endParaRPr lang="de-DE" sz="1275" spc="8" dirty="0">
              <a:ea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ts val="450"/>
              </a:spcBef>
              <a:tabLst>
                <a:tab pos="1281113" algn="l"/>
              </a:tabLst>
            </a:pPr>
            <a:endParaRPr lang="de-DE" sz="1275" spc="8" dirty="0">
              <a:ea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Bef>
                <a:spcPts val="450"/>
              </a:spcBef>
              <a:buNone/>
              <a:tabLst>
                <a:tab pos="1347788" algn="l"/>
              </a:tabLst>
            </a:pPr>
            <a:r>
              <a:rPr lang="de-DE" sz="1000" spc="15" dirty="0">
                <a:ea typeface="Times New Roman" panose="02020603050405020304" pitchFamily="18" charset="0"/>
              </a:rPr>
              <a:t>                              </a:t>
            </a:r>
            <a:r>
              <a:rPr lang="de-DE" sz="1100" spc="15" dirty="0">
                <a:ea typeface="Times New Roman" panose="02020603050405020304" pitchFamily="18" charset="0"/>
              </a:rPr>
              <a:t>(Abfrage Erst- und Folgeerkrankungen jeweils separat)</a:t>
            </a:r>
            <a:endParaRPr lang="de-DE" sz="1100" spc="15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7FE2F5-A4AF-F05D-7204-D675FDF49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CD2B3FD-16A5-48C6-9B8A-701EF7A20189}"/>
              </a:ext>
            </a:extLst>
          </p:cNvPr>
          <p:cNvGrpSpPr>
            <a:grpSpLocks/>
          </p:cNvGrpSpPr>
          <p:nvPr/>
        </p:nvGrpSpPr>
        <p:grpSpPr bwMode="auto">
          <a:xfrm>
            <a:off x="539636" y="2202787"/>
            <a:ext cx="3105000" cy="945002"/>
            <a:chOff x="990599" y="2860422"/>
            <a:chExt cx="4139889" cy="1260585"/>
          </a:xfrm>
          <a:effectLst/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B971D93D-9CA2-403A-8B4D-6D67370518D4}"/>
                </a:ext>
              </a:extLst>
            </p:cNvPr>
            <p:cNvSpPr/>
            <p:nvPr/>
          </p:nvSpPr>
          <p:spPr>
            <a:xfrm>
              <a:off x="990599" y="3400674"/>
              <a:ext cx="4139889" cy="720333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7000" rIns="27000" anchor="ctr"/>
            <a:lstStyle/>
            <a:p>
              <a:pPr algn="ctr" eaLnBrk="0" hangingPunct="0">
                <a:lnSpc>
                  <a:spcPts val="1575"/>
                </a:lnSpc>
                <a:defRPr/>
              </a:pPr>
              <a:r>
                <a:rPr lang="de-DE" sz="1200" b="1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Ersterkrankung</a:t>
              </a:r>
            </a:p>
            <a:p>
              <a:pPr algn="ctr" eaLnBrk="0" hangingPunct="0">
                <a:lnSpc>
                  <a:spcPts val="1575"/>
                </a:lnSpc>
                <a:buClr>
                  <a:srgbClr val="00B0F0"/>
                </a:buClr>
                <a:buSzPct val="130000"/>
                <a:defRPr/>
              </a:pPr>
              <a:r>
                <a:rPr lang="de-DE" sz="1200" spc="15" dirty="0">
                  <a:latin typeface="+mj-lt"/>
                  <a:cs typeface="Arial" panose="020B0604020202020204" pitchFamily="34" charset="0"/>
                </a:rPr>
                <a:t>= AU-Beginn beim Arbeitgeber</a:t>
              </a:r>
              <a:endParaRPr lang="de-DE" sz="1200" kern="0" spc="15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Pfeil: nach unten 8">
              <a:extLst>
                <a:ext uri="{FF2B5EF4-FFF2-40B4-BE49-F238E27FC236}">
                  <a16:creationId xmlns:a16="http://schemas.microsoft.com/office/drawing/2014/main" id="{6E99139B-9E53-474B-99B5-9ECFBFCDE953}"/>
                </a:ext>
              </a:extLst>
            </p:cNvPr>
            <p:cNvSpPr/>
            <p:nvPr/>
          </p:nvSpPr>
          <p:spPr>
            <a:xfrm>
              <a:off x="2250453" y="2860422"/>
              <a:ext cx="360353" cy="432201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399095-2294-41DE-A345-E3508FF22FE3}"/>
              </a:ext>
            </a:extLst>
          </p:cNvPr>
          <p:cNvGrpSpPr>
            <a:grpSpLocks/>
          </p:cNvGrpSpPr>
          <p:nvPr/>
        </p:nvGrpSpPr>
        <p:grpSpPr bwMode="auto">
          <a:xfrm>
            <a:off x="4184552" y="2202787"/>
            <a:ext cx="3105000" cy="945002"/>
            <a:chOff x="4508810" y="2860409"/>
            <a:chExt cx="4093890" cy="1260581"/>
          </a:xfrm>
          <a:effectLst/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82DB2D91-F710-4DD0-B4AD-6A46F16237A1}"/>
                </a:ext>
              </a:extLst>
            </p:cNvPr>
            <p:cNvSpPr/>
            <p:nvPr/>
          </p:nvSpPr>
          <p:spPr>
            <a:xfrm>
              <a:off x="4508810" y="3400659"/>
              <a:ext cx="4093890" cy="720331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27000" rIns="27000" anchor="ctr"/>
            <a:lstStyle/>
            <a:p>
              <a:pPr algn="ctr" eaLnBrk="0" hangingPunct="0">
                <a:lnSpc>
                  <a:spcPts val="1575"/>
                </a:lnSpc>
                <a:defRPr/>
              </a:pPr>
              <a:r>
                <a:rPr lang="de-DE" sz="1200" b="1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Folgeerkrankung</a:t>
              </a:r>
            </a:p>
            <a:p>
              <a:pPr algn="ctr" eaLnBrk="0" hangingPunct="0">
                <a:lnSpc>
                  <a:spcPts val="1575"/>
                </a:lnSpc>
                <a:buClr>
                  <a:srgbClr val="00B0F0"/>
                </a:buClr>
                <a:buSzPct val="130000"/>
                <a:defRPr/>
              </a:pPr>
              <a:r>
                <a:rPr lang="de-DE" sz="1200" spc="15" dirty="0">
                  <a:latin typeface="+mj-lt"/>
                  <a:cs typeface="Arial" panose="020B0604020202020204" pitchFamily="34" charset="0"/>
                </a:rPr>
                <a:t>= Tag nach Ende vorheriger AU</a:t>
              </a:r>
              <a:endParaRPr lang="de-DE" sz="1200" kern="0" spc="15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Pfeil: nach unten 11">
              <a:extLst>
                <a:ext uri="{FF2B5EF4-FFF2-40B4-BE49-F238E27FC236}">
                  <a16:creationId xmlns:a16="http://schemas.microsoft.com/office/drawing/2014/main" id="{AD3CB9C4-23E5-4792-BFEC-01B403FEDA81}"/>
                </a:ext>
              </a:extLst>
            </p:cNvPr>
            <p:cNvSpPr/>
            <p:nvPr/>
          </p:nvSpPr>
          <p:spPr>
            <a:xfrm>
              <a:off x="7000743" y="2860409"/>
              <a:ext cx="355990" cy="432200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443B1219-AB8B-4726-A853-ADF92145B0D0}"/>
              </a:ext>
            </a:extLst>
          </p:cNvPr>
          <p:cNvSpPr/>
          <p:nvPr/>
        </p:nvSpPr>
        <p:spPr>
          <a:xfrm>
            <a:off x="539636" y="1662787"/>
            <a:ext cx="6750000" cy="405000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hangingPunct="0">
              <a:lnSpc>
                <a:spcPct val="110000"/>
              </a:lnSpc>
              <a:defRPr/>
            </a:pPr>
            <a:r>
              <a:rPr lang="de-DE" sz="1200" kern="0" spc="23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Beginn der Arbeitsunfähigkeit beim Arbeitgeber (Datenfeld: </a:t>
            </a:r>
            <a:r>
              <a:rPr lang="de-DE" sz="1200" b="1" kern="0" spc="23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AU_ab_AG</a:t>
            </a:r>
            <a:r>
              <a:rPr lang="de-DE" sz="1200" kern="0" spc="23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E96D588-5B4F-46C5-8925-B2DF4D48075D}"/>
              </a:ext>
            </a:extLst>
          </p:cNvPr>
          <p:cNvGrpSpPr/>
          <p:nvPr/>
        </p:nvGrpSpPr>
        <p:grpSpPr>
          <a:xfrm>
            <a:off x="539552" y="3332934"/>
            <a:ext cx="6750000" cy="1134062"/>
            <a:chOff x="900112" y="3887917"/>
            <a:chExt cx="9000000" cy="1512083"/>
          </a:xfrm>
          <a:effectLst/>
        </p:grpSpPr>
        <p:sp>
          <p:nvSpPr>
            <p:cNvPr id="15" name="Pfeil: nach unten 14">
              <a:extLst>
                <a:ext uri="{FF2B5EF4-FFF2-40B4-BE49-F238E27FC236}">
                  <a16:creationId xmlns:a16="http://schemas.microsoft.com/office/drawing/2014/main" id="{21FB0D0C-E755-4007-9EE3-0EC7FA631369}"/>
                </a:ext>
              </a:extLst>
            </p:cNvPr>
            <p:cNvSpPr/>
            <p:nvPr/>
          </p:nvSpPr>
          <p:spPr bwMode="auto">
            <a:xfrm>
              <a:off x="2160112" y="3887917"/>
              <a:ext cx="360363" cy="432000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509FEA04-E706-4EE0-BB6F-E84A9B82F2F8}"/>
                </a:ext>
              </a:extLst>
            </p:cNvPr>
            <p:cNvSpPr/>
            <p:nvPr/>
          </p:nvSpPr>
          <p:spPr bwMode="auto">
            <a:xfrm>
              <a:off x="8280112" y="3887917"/>
              <a:ext cx="360000" cy="432000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961BBBAA-E8CA-4894-9915-05341E232842}"/>
                </a:ext>
              </a:extLst>
            </p:cNvPr>
            <p:cNvSpPr/>
            <p:nvPr/>
          </p:nvSpPr>
          <p:spPr>
            <a:xfrm>
              <a:off x="900112" y="4500000"/>
              <a:ext cx="9000000" cy="90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lnSpc>
                  <a:spcPts val="1575"/>
                </a:lnSpc>
                <a:buClr>
                  <a:srgbClr val="00B0F0"/>
                </a:buClr>
                <a:buSzPct val="130000"/>
                <a:defRPr/>
              </a:pPr>
              <a:r>
                <a:rPr lang="de-DE" sz="1200" b="1" kern="0" spc="15" dirty="0" err="1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AU_ab_AG</a:t>
              </a:r>
              <a:r>
                <a:rPr lang="de-DE" sz="1200" b="1" kern="0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de-DE" sz="1200" kern="0" spc="15" dirty="0">
                  <a:latin typeface="+mj-lt"/>
                  <a:cs typeface="Arial" panose="020B0604020202020204" pitchFamily="34" charset="0"/>
                </a:rPr>
                <a:t>entscheidet darüber, an welche Krankenkasse die Anforderung geht,</a:t>
              </a:r>
              <a:br>
                <a:rPr lang="de-DE" sz="1200" kern="0" spc="15" dirty="0">
                  <a:latin typeface="+mj-lt"/>
                  <a:cs typeface="Arial" panose="020B0604020202020204" pitchFamily="34" charset="0"/>
                </a:rPr>
              </a:br>
              <a:r>
                <a:rPr lang="de-DE" sz="1200" kern="0" spc="15" dirty="0">
                  <a:latin typeface="+mj-lt"/>
                  <a:cs typeface="Arial" panose="020B0604020202020204" pitchFamily="34" charset="0"/>
                </a:rPr>
                <a:t>bei Krankenkassenwechseln in Einzelfällen bisher problematisch – Lösung:</a:t>
              </a:r>
              <a:r>
                <a:rPr lang="de-DE" sz="1200" b="1" kern="0" spc="15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de-DE" sz="1200" b="1" kern="0" spc="15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Weiterleitungsverfahren zwischen den Krankenkassen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026236-3D31-E730-68B6-DFB49F3B72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15484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  <a:tabLst>
                <a:tab pos="198835" algn="l"/>
              </a:tabLst>
            </a:pPr>
            <a:r>
              <a:rPr lang="de-DE" sz="1200" b="1" spc="8" dirty="0"/>
              <a:t>Elektronische Arbeitsunfähigkeitsbescheinigung (</a:t>
            </a:r>
            <a:r>
              <a:rPr lang="de-DE" sz="1200" b="1" spc="8" dirty="0" err="1"/>
              <a:t>eAU</a:t>
            </a:r>
            <a:r>
              <a:rPr lang="de-DE" sz="1200" b="1" spc="8" dirty="0"/>
              <a:t>)</a:t>
            </a:r>
            <a:endParaRPr lang="de-DE" sz="1200" b="1" dirty="0"/>
          </a:p>
          <a:p>
            <a:pPr marL="0" indent="0">
              <a:spcBef>
                <a:spcPts val="900"/>
              </a:spcBef>
              <a:buSzPct val="130000"/>
              <a:buNone/>
              <a:tabLst>
                <a:tab pos="198835" algn="l"/>
              </a:tabLst>
            </a:pPr>
            <a:r>
              <a:rPr lang="de-DE" sz="1275" b="1" dirty="0">
                <a:solidFill>
                  <a:schemeClr val="tx2"/>
                </a:solidFill>
              </a:rPr>
              <a:t>Vor</a:t>
            </a:r>
            <a:r>
              <a:rPr lang="de-DE" sz="1275" dirty="0">
                <a:solidFill>
                  <a:srgbClr val="00B0F0"/>
                </a:solidFill>
              </a:rPr>
              <a:t> </a:t>
            </a:r>
            <a:r>
              <a:rPr lang="de-DE" sz="1275" dirty="0"/>
              <a:t>Abschluss Krankenkassenwechsel:</a:t>
            </a:r>
          </a:p>
          <a:p>
            <a:pPr marL="0" indent="0">
              <a:spcBef>
                <a:spcPts val="900"/>
              </a:spcBef>
              <a:buSzPct val="130000"/>
              <a:buNone/>
              <a:tabLst>
                <a:tab pos="198835" algn="l"/>
              </a:tabLst>
            </a:pPr>
            <a:endParaRPr lang="de-DE" sz="1275" dirty="0"/>
          </a:p>
          <a:p>
            <a:pPr>
              <a:spcBef>
                <a:spcPts val="900"/>
              </a:spcBef>
              <a:buSzPct val="130000"/>
              <a:tabLst>
                <a:tab pos="198835" algn="l"/>
              </a:tabLst>
            </a:pPr>
            <a:endParaRPr lang="de-DE" sz="1275" dirty="0"/>
          </a:p>
          <a:p>
            <a:pPr>
              <a:spcBef>
                <a:spcPts val="900"/>
              </a:spcBef>
              <a:buSzPct val="130000"/>
              <a:tabLst>
                <a:tab pos="198835" algn="l"/>
              </a:tabLst>
            </a:pPr>
            <a:endParaRPr lang="de-DE" sz="1275" dirty="0"/>
          </a:p>
          <a:p>
            <a:pPr>
              <a:spcBef>
                <a:spcPts val="900"/>
              </a:spcBef>
              <a:buSzPct val="130000"/>
              <a:tabLst>
                <a:tab pos="198835" algn="l"/>
              </a:tabLst>
            </a:pPr>
            <a:endParaRPr lang="de-DE" sz="1275" dirty="0"/>
          </a:p>
          <a:p>
            <a:pPr marL="0" indent="0">
              <a:spcBef>
                <a:spcPts val="900"/>
              </a:spcBef>
              <a:buSzPct val="130000"/>
              <a:buNone/>
              <a:tabLst>
                <a:tab pos="197644" algn="l"/>
              </a:tabLst>
            </a:pPr>
            <a:r>
              <a:rPr lang="de-DE" sz="1275" b="1" dirty="0">
                <a:solidFill>
                  <a:schemeClr val="tx2"/>
                </a:solidFill>
              </a:rPr>
              <a:t>Nach</a:t>
            </a:r>
            <a:r>
              <a:rPr lang="de-DE" sz="1275" dirty="0"/>
              <a:t> Abschluss Krankenkassenwechsel:</a:t>
            </a:r>
          </a:p>
          <a:p>
            <a:pPr marL="197644">
              <a:spcBef>
                <a:spcPts val="900"/>
              </a:spcBef>
              <a:buSzPct val="130000"/>
              <a:tabLst>
                <a:tab pos="197644" algn="l"/>
              </a:tabLst>
            </a:pPr>
            <a:endParaRPr lang="de-DE" sz="1275" dirty="0"/>
          </a:p>
          <a:p>
            <a:pPr marL="197644">
              <a:spcBef>
                <a:spcPts val="900"/>
              </a:spcBef>
              <a:buSzPct val="130000"/>
              <a:tabLst>
                <a:tab pos="197644" algn="l"/>
              </a:tabLst>
            </a:pPr>
            <a:endParaRPr lang="de-DE" sz="1275" dirty="0"/>
          </a:p>
          <a:p>
            <a:pPr marL="197644">
              <a:spcBef>
                <a:spcPts val="900"/>
              </a:spcBef>
              <a:buSzPct val="130000"/>
              <a:tabLst>
                <a:tab pos="197644" algn="l"/>
              </a:tabLst>
            </a:pPr>
            <a:endParaRPr lang="de-DE" sz="1275" dirty="0"/>
          </a:p>
          <a:p>
            <a:pPr>
              <a:spcBef>
                <a:spcPts val="900"/>
              </a:spcBef>
              <a:tabLst>
                <a:tab pos="198835" algn="l"/>
              </a:tabLst>
            </a:pPr>
            <a:endParaRPr lang="de-DE" b="1" dirty="0"/>
          </a:p>
          <a:p>
            <a:pPr>
              <a:spcBef>
                <a:spcPts val="900"/>
              </a:spcBef>
              <a:tabLst>
                <a:tab pos="1281113" algn="l"/>
              </a:tabLst>
            </a:pPr>
            <a:endParaRPr lang="de-DE" sz="1275" spc="8" dirty="0">
              <a:ea typeface="Times New Roman" panose="02020603050405020304" pitchFamily="18" charset="0"/>
            </a:endParaRPr>
          </a:p>
          <a:p>
            <a:pPr>
              <a:spcBef>
                <a:spcPts val="450"/>
              </a:spcBef>
              <a:tabLst>
                <a:tab pos="1281113" algn="l"/>
              </a:tabLst>
            </a:pPr>
            <a:endParaRPr lang="de-DE" sz="1275" spc="8" dirty="0">
              <a:ea typeface="Times New Roman" panose="02020603050405020304" pitchFamily="18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5224EC-98B1-80C0-B0D9-1A84C2CBE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4D71D89-D422-FB14-B270-7210873208B1}"/>
              </a:ext>
            </a:extLst>
          </p:cNvPr>
          <p:cNvGrpSpPr/>
          <p:nvPr/>
        </p:nvGrpSpPr>
        <p:grpSpPr>
          <a:xfrm>
            <a:off x="821080" y="1794508"/>
            <a:ext cx="1106720" cy="974503"/>
            <a:chOff x="769507" y="2250440"/>
            <a:chExt cx="1475627" cy="1299338"/>
          </a:xfrm>
        </p:grpSpPr>
        <p:pic>
          <p:nvPicPr>
            <p:cNvPr id="4" name="Grafik 3" descr="Fabrik mit einfarbiger Füllung">
              <a:extLst>
                <a:ext uri="{FF2B5EF4-FFF2-40B4-BE49-F238E27FC236}">
                  <a16:creationId xmlns:a16="http://schemas.microsoft.com/office/drawing/2014/main" id="{848203E3-6F2C-F2C7-95A3-86D848ACD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7320" y="2250440"/>
              <a:ext cx="979200" cy="979201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CBB49E3-B2FB-188F-3F2C-C39D2CC0A8B3}"/>
                </a:ext>
              </a:extLst>
            </p:cNvPr>
            <p:cNvSpPr txBox="1"/>
            <p:nvPr/>
          </p:nvSpPr>
          <p:spPr>
            <a:xfrm>
              <a:off x="769507" y="3221483"/>
              <a:ext cx="147562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Arbeitgeber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622D04C-1BA0-A9F9-DCE2-802C11F4C06D}"/>
              </a:ext>
            </a:extLst>
          </p:cNvPr>
          <p:cNvGrpSpPr/>
          <p:nvPr/>
        </p:nvGrpSpPr>
        <p:grpSpPr>
          <a:xfrm>
            <a:off x="6530432" y="1880964"/>
            <a:ext cx="945000" cy="890634"/>
            <a:chOff x="3232049" y="2565777"/>
            <a:chExt cx="1260000" cy="1187513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BCA8C2A-8A50-74A7-AE5D-5DF082FF2C21}"/>
                </a:ext>
              </a:extLst>
            </p:cNvPr>
            <p:cNvSpPr txBox="1"/>
            <p:nvPr/>
          </p:nvSpPr>
          <p:spPr>
            <a:xfrm>
              <a:off x="3232049" y="3424995"/>
              <a:ext cx="126000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Alte Kasse</a:t>
              </a:r>
            </a:p>
          </p:txBody>
        </p:sp>
        <p:pic>
          <p:nvPicPr>
            <p:cNvPr id="23" name="Grafik 22" descr="Gebäude mit einfarbiger Füllung">
              <a:extLst>
                <a:ext uri="{FF2B5EF4-FFF2-40B4-BE49-F238E27FC236}">
                  <a16:creationId xmlns:a16="http://schemas.microsoft.com/office/drawing/2014/main" id="{FD3A481B-DD80-4080-259E-2B823F59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1049" y="2565777"/>
              <a:ext cx="882000" cy="882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4375436-C258-4776-0AF7-67D2EA3FF11A}"/>
              </a:ext>
            </a:extLst>
          </p:cNvPr>
          <p:cNvGrpSpPr/>
          <p:nvPr/>
        </p:nvGrpSpPr>
        <p:grpSpPr>
          <a:xfrm>
            <a:off x="3682067" y="1877756"/>
            <a:ext cx="1106720" cy="908422"/>
            <a:chOff x="3083936" y="2509520"/>
            <a:chExt cx="1475627" cy="1211230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933209A-0B45-2277-1A32-BF35CBBB3666}"/>
                </a:ext>
              </a:extLst>
            </p:cNvPr>
            <p:cNvSpPr txBox="1"/>
            <p:nvPr/>
          </p:nvSpPr>
          <p:spPr>
            <a:xfrm>
              <a:off x="3083936" y="3392455"/>
              <a:ext cx="1475627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Neue Kasse</a:t>
              </a:r>
            </a:p>
          </p:txBody>
        </p:sp>
        <p:pic>
          <p:nvPicPr>
            <p:cNvPr id="28" name="Grafik 27" descr="Gebäude mit einfarbiger Füllung">
              <a:extLst>
                <a:ext uri="{FF2B5EF4-FFF2-40B4-BE49-F238E27FC236}">
                  <a16:creationId xmlns:a16="http://schemas.microsoft.com/office/drawing/2014/main" id="{C066BA90-E247-7B74-DFB1-B52DD9A5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3B58A8F-1E18-5B85-0555-1A7044CE98FC}"/>
              </a:ext>
            </a:extLst>
          </p:cNvPr>
          <p:cNvGrpSpPr/>
          <p:nvPr/>
        </p:nvGrpSpPr>
        <p:grpSpPr>
          <a:xfrm>
            <a:off x="6565637" y="3300461"/>
            <a:ext cx="1089945" cy="972509"/>
            <a:chOff x="789407" y="2263107"/>
            <a:chExt cx="1453260" cy="1296679"/>
          </a:xfrm>
        </p:grpSpPr>
        <p:pic>
          <p:nvPicPr>
            <p:cNvPr id="32" name="Grafik 31" descr="Fabrik mit einfarbiger Füllung">
              <a:extLst>
                <a:ext uri="{FF2B5EF4-FFF2-40B4-BE49-F238E27FC236}">
                  <a16:creationId xmlns:a16="http://schemas.microsoft.com/office/drawing/2014/main" id="{F2ED7F3E-5B8F-5CDB-673D-80C510E7A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7322" y="2263107"/>
              <a:ext cx="899996" cy="979200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6517E42-6B8E-B900-EFEF-83EFD138873F}"/>
                </a:ext>
              </a:extLst>
            </p:cNvPr>
            <p:cNvSpPr txBox="1"/>
            <p:nvPr/>
          </p:nvSpPr>
          <p:spPr>
            <a:xfrm>
              <a:off x="789407" y="3231491"/>
              <a:ext cx="145326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Arbeitgeber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DCBD70C-B184-CC94-C259-EC8A2093E605}"/>
              </a:ext>
            </a:extLst>
          </p:cNvPr>
          <p:cNvGrpSpPr/>
          <p:nvPr/>
        </p:nvGrpSpPr>
        <p:grpSpPr>
          <a:xfrm>
            <a:off x="894411" y="3476132"/>
            <a:ext cx="945000" cy="886698"/>
            <a:chOff x="3232341" y="2509520"/>
            <a:chExt cx="1260000" cy="1182265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38757E09-B7D8-2F1A-7E14-CB29A63D81C3}"/>
                </a:ext>
              </a:extLst>
            </p:cNvPr>
            <p:cNvSpPr txBox="1"/>
            <p:nvPr/>
          </p:nvSpPr>
          <p:spPr>
            <a:xfrm>
              <a:off x="3232341" y="3363490"/>
              <a:ext cx="1260000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Alte Kasse</a:t>
              </a:r>
            </a:p>
          </p:txBody>
        </p:sp>
        <p:pic>
          <p:nvPicPr>
            <p:cNvPr id="36" name="Grafik 35" descr="Gebäude mit einfarbiger Füllung">
              <a:extLst>
                <a:ext uri="{FF2B5EF4-FFF2-40B4-BE49-F238E27FC236}">
                  <a16:creationId xmlns:a16="http://schemas.microsoft.com/office/drawing/2014/main" id="{19D4EAF8-7498-0908-DF8B-FF6356596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02F0EA9-9BF8-F80D-3C4C-364F8E12B79E}"/>
              </a:ext>
            </a:extLst>
          </p:cNvPr>
          <p:cNvGrpSpPr/>
          <p:nvPr/>
        </p:nvGrpSpPr>
        <p:grpSpPr>
          <a:xfrm>
            <a:off x="3766317" y="3404700"/>
            <a:ext cx="1015056" cy="895107"/>
            <a:chOff x="3185637" y="2509520"/>
            <a:chExt cx="1353408" cy="1193477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C846954-A7C4-171E-DFBD-3C2FD620C215}"/>
                </a:ext>
              </a:extLst>
            </p:cNvPr>
            <p:cNvSpPr txBox="1"/>
            <p:nvPr/>
          </p:nvSpPr>
          <p:spPr>
            <a:xfrm>
              <a:off x="3185637" y="3374702"/>
              <a:ext cx="135340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latin typeface="+mj-lt"/>
                  <a:cs typeface="Arial" panose="020B0604020202020204" pitchFamily="34" charset="0"/>
                </a:rPr>
                <a:t>Neue Kasse</a:t>
              </a:r>
            </a:p>
          </p:txBody>
        </p:sp>
        <p:pic>
          <p:nvPicPr>
            <p:cNvPr id="39" name="Grafik 38" descr="Gebäude mit einfarbiger Füllung">
              <a:extLst>
                <a:ext uri="{FF2B5EF4-FFF2-40B4-BE49-F238E27FC236}">
                  <a16:creationId xmlns:a16="http://schemas.microsoft.com/office/drawing/2014/main" id="{9CB26CB9-EE60-9328-5BD3-E1E98A2D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10AE93D1-E5AC-4D90-8557-EED8A8496C25}"/>
              </a:ext>
            </a:extLst>
          </p:cNvPr>
          <p:cNvSpPr/>
          <p:nvPr/>
        </p:nvSpPr>
        <p:spPr>
          <a:xfrm>
            <a:off x="1842141" y="2013132"/>
            <a:ext cx="1998000" cy="405000"/>
          </a:xfrm>
          <a:prstGeom prst="rightArrow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Anfrage </a:t>
            </a:r>
            <a:r>
              <a:rPr lang="de-DE" sz="1000" spc="8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eAU</a:t>
            </a:r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-Daten</a:t>
            </a:r>
          </a:p>
        </p:txBody>
      </p:sp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12683A8D-981D-CCA9-2916-F668D5303409}"/>
              </a:ext>
            </a:extLst>
          </p:cNvPr>
          <p:cNvSpPr/>
          <p:nvPr/>
        </p:nvSpPr>
        <p:spPr>
          <a:xfrm>
            <a:off x="4609641" y="2013108"/>
            <a:ext cx="1998224" cy="405000"/>
          </a:xfrm>
          <a:prstGeom prst="rightArrow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Weiterleitung AG-Anfrage</a:t>
            </a:r>
          </a:p>
        </p:txBody>
      </p:sp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DF8D8278-64F5-A86B-4A30-A20D5E1F9FE2}"/>
              </a:ext>
            </a:extLst>
          </p:cNvPr>
          <p:cNvSpPr/>
          <p:nvPr/>
        </p:nvSpPr>
        <p:spPr>
          <a:xfrm>
            <a:off x="1927800" y="3529811"/>
            <a:ext cx="1999586" cy="405000"/>
          </a:xfrm>
          <a:prstGeom prst="rightArrow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Weiterleitung </a:t>
            </a:r>
            <a:r>
              <a:rPr lang="de-DE" sz="1000" spc="8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eAU</a:t>
            </a:r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-Daten</a:t>
            </a:r>
          </a:p>
        </p:txBody>
      </p:sp>
      <p:sp>
        <p:nvSpPr>
          <p:cNvPr id="47" name="Pfeil: nach links 46">
            <a:extLst>
              <a:ext uri="{FF2B5EF4-FFF2-40B4-BE49-F238E27FC236}">
                <a16:creationId xmlns:a16="http://schemas.microsoft.com/office/drawing/2014/main" id="{567E0629-9597-8226-263E-8D5EEA9A4F29}"/>
              </a:ext>
            </a:extLst>
          </p:cNvPr>
          <p:cNvSpPr/>
          <p:nvPr/>
        </p:nvSpPr>
        <p:spPr>
          <a:xfrm>
            <a:off x="4609865" y="3528652"/>
            <a:ext cx="1998000" cy="405000"/>
          </a:xfrm>
          <a:prstGeom prst="leftArrow">
            <a:avLst/>
          </a:pr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Anfrage </a:t>
            </a:r>
            <a:r>
              <a:rPr lang="de-DE" sz="1000" spc="8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eAU</a:t>
            </a:r>
            <a:r>
              <a:rPr lang="de-DE" sz="10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-Daten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14E144-9553-53D3-ED9F-FB9455202FF2}"/>
              </a:ext>
            </a:extLst>
          </p:cNvPr>
          <p:cNvSpPr/>
          <p:nvPr/>
        </p:nvSpPr>
        <p:spPr>
          <a:xfrm>
            <a:off x="468313" y="2799647"/>
            <a:ext cx="7464199" cy="2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+mj-lt"/>
              </a:rPr>
              <a:t>Weiterleitung, sofern neuer Kasse </a:t>
            </a:r>
            <a:r>
              <a:rPr lang="de-DE" sz="1000" dirty="0" err="1">
                <a:solidFill>
                  <a:schemeClr val="tx1"/>
                </a:solidFill>
                <a:latin typeface="+mj-lt"/>
              </a:rPr>
              <a:t>eAU</a:t>
            </a:r>
            <a:r>
              <a:rPr lang="de-DE" sz="1000" dirty="0">
                <a:solidFill>
                  <a:schemeClr val="tx1"/>
                </a:solidFill>
                <a:latin typeface="+mj-lt"/>
              </a:rPr>
              <a:t>-Daten (noch) nicht vorliegen + alte Kasse beantwortet AG-Anfrage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5AED83-17FD-48E1-4C19-C3A020505030}"/>
              </a:ext>
            </a:extLst>
          </p:cNvPr>
          <p:cNvSpPr/>
          <p:nvPr/>
        </p:nvSpPr>
        <p:spPr>
          <a:xfrm>
            <a:off x="468313" y="4374576"/>
            <a:ext cx="7464199" cy="2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+mj-lt"/>
              </a:rPr>
              <a:t>Weiterleitung (proaktiv) nach Versicherungsende durch alte Kasse + neue Kasse beantwortet AG-Anfrage</a:t>
            </a:r>
          </a:p>
        </p:txBody>
      </p:sp>
      <p:sp>
        <p:nvSpPr>
          <p:cNvPr id="11" name="Flussdiagramm: Dokument 10">
            <a:extLst>
              <a:ext uri="{FF2B5EF4-FFF2-40B4-BE49-F238E27FC236}">
                <a16:creationId xmlns:a16="http://schemas.microsoft.com/office/drawing/2014/main" id="{7E068347-5488-5C62-8F1C-483B70143459}"/>
              </a:ext>
            </a:extLst>
          </p:cNvPr>
          <p:cNvSpPr/>
          <p:nvPr/>
        </p:nvSpPr>
        <p:spPr bwMode="auto">
          <a:xfrm flipH="1">
            <a:off x="7318373" y="947249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1. April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B36276-B869-AFDF-7F79-857E587D1E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02137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131591"/>
            <a:ext cx="7416800" cy="3636148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00" b="1" spc="15" dirty="0"/>
              <a:t>Elektronische Arbeitsunfähigkeitsbescheinigung (</a:t>
            </a:r>
            <a:r>
              <a:rPr lang="de-DE" sz="1200" b="1" spc="15" dirty="0" err="1"/>
              <a:t>eAU</a:t>
            </a:r>
            <a:r>
              <a:rPr lang="de-DE" sz="1200" b="1" spc="15" dirty="0"/>
              <a:t>)</a:t>
            </a:r>
            <a:endParaRPr lang="de-DE" altLang="de-DE" sz="1200" spc="15" dirty="0"/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altLang="de-DE" sz="1275" spc="15" dirty="0"/>
              <a:t>Weiterleitung </a:t>
            </a:r>
            <a:r>
              <a:rPr lang="de-DE" altLang="de-DE" sz="1275" spc="15" dirty="0" err="1"/>
              <a:t>eAU</a:t>
            </a:r>
            <a:r>
              <a:rPr lang="de-DE" altLang="de-DE" sz="1275" spc="15" dirty="0"/>
              <a:t>-Anfragen von Kasse zu Kasse sorgt dafür, dass Arbeitgeber seltener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Kennzeichen 04 </a:t>
            </a:r>
            <a:r>
              <a:rPr lang="de-DE" altLang="de-DE" sz="1275" spc="15" dirty="0"/>
              <a:t>(</a:t>
            </a:r>
            <a:r>
              <a:rPr lang="de-DE" altLang="de-DE" sz="1275" spc="15" dirty="0" err="1"/>
              <a:t>eAU</a:t>
            </a:r>
            <a:r>
              <a:rPr lang="de-DE" altLang="de-DE" sz="1275" spc="15" dirty="0"/>
              <a:t>/Krankenhausmeldung liegt nicht vor) bekommen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Ausnahmen:</a:t>
            </a:r>
            <a:r>
              <a:rPr lang="de-DE" altLang="de-DE" sz="1275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altLang="de-DE" sz="1275" spc="15" dirty="0"/>
              <a:t>Arbeitnehmer wechselt in die PKV oder ins Ausland 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de-DE" altLang="de-DE" sz="1275" spc="15" dirty="0"/>
          </a:p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75" b="1" spc="15" dirty="0">
                <a:solidFill>
                  <a:schemeClr val="tx2"/>
                </a:solidFill>
              </a:rPr>
              <a:t>PRAXIS-TIPP: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spc="15" dirty="0"/>
              <a:t>eAU-Anfragen künftig nach Möglichkeit immer an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neue Kasse </a:t>
            </a:r>
            <a:r>
              <a:rPr lang="de-DE" sz="1275" spc="15" dirty="0"/>
              <a:t>übermitteln, damit Arbeitgeber ohne Mehraufwand ihre erwarteten Rückmeldungen erhalten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1CE7CCC-0244-9E77-7E88-559D82B6B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4B5D71-7943-7439-BAB1-8058EE118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706491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995145"/>
            <a:ext cx="7416800" cy="3909039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00" b="1" spc="15" dirty="0"/>
              <a:t>Elektronische Arbeitsunfähigkeitsbescheinigung (eAU)</a:t>
            </a:r>
          </a:p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Kennzeichen 04 </a:t>
            </a:r>
            <a:endParaRPr lang="de-DE" altLang="de-DE" sz="1275" spc="15" dirty="0"/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spc="15" dirty="0"/>
              <a:t>eAU-Anfrage nach Möglichkeit immer mit der Rentenversicherungsnummer durchführen, um Kennzeichen 04 zu umgehen bzw. keine Fehlermeldung zu erhalten.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u="sng" spc="15" dirty="0"/>
              <a:t>Hinweis:</a:t>
            </a:r>
            <a:r>
              <a:rPr lang="de-DE" sz="1275" spc="15" dirty="0"/>
              <a:t> sobald Anfrage ohne Rentenversicherungsnummer erfolgt und z. B. 1 Buchstabe im Vor- oder Nachnamen abweicht, erfolgt Rückmeldung mit Kennzeichen 04.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spc="15" dirty="0"/>
              <a:t>Problem entsteht teilweise dann, wenn Arbeitgeber außerhalb des eigentlichen Abrechnungsprogramms die Anfrage erstellen.</a:t>
            </a:r>
          </a:p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r>
              <a:rPr lang="de-DE" sz="1275" u="sng" spc="15" dirty="0"/>
              <a:t>Weitere Hinweise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spc="15" dirty="0"/>
              <a:t>Nicht jede Software aktualisiert die Daten automatisch, teilweise muss die Aktualisierung später manuell veranlasst werden.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r>
              <a:rPr lang="de-DE" sz="1275" spc="15" dirty="0"/>
              <a:t>Einige Programme sehen den Abruf der Daten nicht täglich vor.</a:t>
            </a:r>
          </a:p>
          <a:p>
            <a:pPr>
              <a:lnSpc>
                <a:spcPts val="1650"/>
              </a:lnSpc>
              <a:spcBef>
                <a:spcPts val="900"/>
              </a:spcBef>
            </a:pPr>
            <a:endParaRPr lang="de-DE" sz="1275" spc="15" dirty="0"/>
          </a:p>
          <a:p>
            <a:pPr marL="0" indent="0">
              <a:lnSpc>
                <a:spcPts val="1650"/>
              </a:lnSpc>
              <a:spcBef>
                <a:spcPts val="900"/>
              </a:spcBef>
              <a:buNone/>
            </a:pPr>
            <a:endParaRPr lang="de-DE" sz="1275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1CE7CCC-0244-9E77-7E88-559D82B6B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4B5D71-7943-7439-BAB1-8058EE118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28995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</a:pPr>
            <a:r>
              <a:rPr lang="de-DE" sz="1200" b="1" spc="15" dirty="0"/>
              <a:t>Elternzeit: Arbeitgeber melden Beginn und Ende 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spc="15" dirty="0"/>
              <a:t>Neuer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Datensatz Fehlzeit (DSFZ): </a:t>
            </a:r>
            <a:r>
              <a:rPr lang="de-DE" sz="1275" spc="15" dirty="0"/>
              <a:t>Arbeitgeber übermitteln vom 1. Januar 2024 an Beginn (Abgabegrund „17“) und Ende („37“) einer Elternzeit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Bestandsfälle: </a:t>
            </a:r>
            <a:r>
              <a:rPr lang="de-DE" sz="1275" spc="15" dirty="0"/>
              <a:t>Keine Meldungen, wenn Elternzeit über 31. Dezember 2023 hinaus andauert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spc="15" dirty="0">
                <a:ea typeface="Times New Roman" panose="02020603050405020304" pitchFamily="18" charset="0"/>
              </a:rPr>
              <a:t>Nur, wenn Beschäftigung durch Wegfall Entgeltanspruch unterbrochen und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Unterbrechung &gt; 1 Kalendermonat</a:t>
            </a:r>
            <a:r>
              <a:rPr lang="de-DE" sz="1275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de-DE" sz="1275" spc="15" dirty="0">
                <a:ea typeface="Times New Roman" panose="02020603050405020304" pitchFamily="18" charset="0"/>
              </a:rPr>
              <a:t>(freiwillig Versicherte auch, wenn Unterbrechung ≤ 1 Kalendermonat) </a:t>
            </a:r>
            <a:endParaRPr lang="de-DE" sz="1275" b="1" spc="15" dirty="0"/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Meldefrist:</a:t>
            </a:r>
            <a:r>
              <a:rPr lang="de-DE" sz="1275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75" spc="15" dirty="0"/>
              <a:t>spätestens mit nächster Entgeltabrechnung oder bei Nutzung einer Ausfüllhilfe innerhalb von 6 Wochen nach Beginn/Ende Elternzeit</a:t>
            </a:r>
          </a:p>
          <a:p>
            <a:pPr marL="214313" indent="-214313">
              <a:lnSpc>
                <a:spcPts val="1650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spc="15" dirty="0"/>
              <a:t>Privat krankenversicherte und geringfügig Beschäftigte sind von Meldepflicht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ausgenommen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20DEEB-6237-3F13-B048-8AE2D7E55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9" name="Flussdiagramm: Dokument 8">
            <a:extLst>
              <a:ext uri="{FF2B5EF4-FFF2-40B4-BE49-F238E27FC236}">
                <a16:creationId xmlns:a16="http://schemas.microsoft.com/office/drawing/2014/main" id="{F6C33312-1752-BDB8-4665-F6476C7B7D27}"/>
              </a:ext>
            </a:extLst>
          </p:cNvPr>
          <p:cNvSpPr/>
          <p:nvPr/>
        </p:nvSpPr>
        <p:spPr bwMode="auto">
          <a:xfrm flipH="1">
            <a:off x="7318373" y="951548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1. Januar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E141BE-E36B-6B66-137F-34C9F7917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71432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</a:pPr>
            <a:r>
              <a:rPr lang="de-DE" sz="1200" b="1" spc="15" dirty="0"/>
              <a:t>Elternzeit: Arbeitgeber melden Beginn und Ende 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b="1" spc="8" dirty="0">
                <a:solidFill>
                  <a:schemeClr val="bg2">
                    <a:lumMod val="10000"/>
                  </a:schemeClr>
                </a:solidFill>
              </a:rPr>
              <a:t>Beschäftigungsverhältnis endet </a:t>
            </a:r>
            <a:r>
              <a:rPr lang="de-DE" sz="1275" spc="8" dirty="0"/>
              <a:t>während Elternzeit: zusätzlich zur Abmeldung („30“)</a:t>
            </a:r>
            <a:r>
              <a:rPr lang="de-DE" sz="1275" spc="15" dirty="0"/>
              <a:t> zum Tag des Beschäftigungsendes Meldung mit „37“ abgeben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spc="15" dirty="0"/>
              <a:t>Temporäre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geringfügige Beschäftigung </a:t>
            </a:r>
            <a:r>
              <a:rPr lang="de-DE" sz="1275" spc="15" dirty="0"/>
              <a:t>beim selben Arbeitgeber: </a:t>
            </a:r>
            <a:r>
              <a:rPr lang="de-DE" sz="1275" spc="23" dirty="0"/>
              <a:t>keine zusätzlichen Meldepflichten hinsichtlich der Elternzeit 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spc="23" dirty="0"/>
              <a:t>Temporäre </a:t>
            </a:r>
            <a:r>
              <a:rPr lang="de-DE" sz="1275" b="1" spc="23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ehr als geringfügige Beschäftigung </a:t>
            </a:r>
            <a:r>
              <a:rPr lang="de-DE" sz="1275" spc="15" dirty="0"/>
              <a:t>beim selben Arbeitgeber: zum Tag vor </a:t>
            </a:r>
            <a:r>
              <a:rPr lang="de-DE" sz="1275" spc="23" dirty="0"/>
              <a:t>Beschäftigungsbeginn </a:t>
            </a:r>
            <a:r>
              <a:rPr lang="de-DE" sz="1275" spc="15" dirty="0"/>
              <a:t>Meldung mit „37“ und – </a:t>
            </a:r>
            <a:r>
              <a:rPr lang="de-DE" sz="1275" spc="23" dirty="0"/>
              <a:t>sofern weiterhin/erneut Elternzeit besteht – nach </a:t>
            </a:r>
            <a:r>
              <a:rPr lang="de-DE" sz="1275" spc="15" dirty="0"/>
              <a:t>Beschäftigungsende erneute Meldung mit „17“</a:t>
            </a:r>
            <a:endParaRPr lang="de-DE" sz="1275" spc="23" dirty="0"/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75" b="1" spc="23" dirty="0">
                <a:solidFill>
                  <a:schemeClr val="bg2">
                    <a:lumMod val="10000"/>
                  </a:schemeClr>
                </a:solidFill>
              </a:rPr>
              <a:t>Kassenwechsel </a:t>
            </a:r>
            <a:r>
              <a:rPr lang="de-DE" sz="1275" spc="23" dirty="0"/>
              <a:t>während der Elternzeit: Meldung mit „17“ an neue Kasse abgeben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976A00-E5EC-67D4-399F-52CA48CB0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63069E-2153-DFD8-3633-F1C48F515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49991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900"/>
              </a:spcBef>
              <a:buSzPct val="130000"/>
              <a:buNone/>
            </a:pPr>
            <a:r>
              <a:rPr lang="de-DE" sz="1200" b="1" spc="15" dirty="0"/>
              <a:t>Elternzeit: Arbeitgeber melden Beginn und Ende </a:t>
            </a:r>
          </a:p>
          <a:p>
            <a:pPr marL="0" indent="0">
              <a:spcBef>
                <a:spcPts val="1800"/>
              </a:spcBef>
              <a:buSzPct val="130000"/>
              <a:buNone/>
            </a:pPr>
            <a:r>
              <a:rPr lang="de-DE" sz="1200" b="1" spc="23" dirty="0">
                <a:solidFill>
                  <a:schemeClr val="tx2"/>
                </a:solidFill>
              </a:rPr>
              <a:t>BEISPIEL</a:t>
            </a:r>
          </a:p>
          <a:p>
            <a:pPr marL="0" indent="0">
              <a:spcBef>
                <a:spcPts val="450"/>
              </a:spcBef>
              <a:buNone/>
              <a:tabLst>
                <a:tab pos="6522244" algn="r"/>
              </a:tabLst>
            </a:pPr>
            <a:r>
              <a:rPr lang="de-DE" sz="1200" spc="8" dirty="0"/>
              <a:t>Eine sozialversicherungspflichtig Beschäftigte nimmt Elternzeit vom 1. September 2024 bis 31. August 2025,</a:t>
            </a:r>
            <a:br>
              <a:rPr lang="de-DE" sz="1200" spc="8" dirty="0"/>
            </a:br>
            <a:r>
              <a:rPr lang="de-DE" sz="1200" spc="8" dirty="0"/>
              <a:t>zum 1. Juli 2025 wechselt sie die Krankenkasse.</a:t>
            </a:r>
            <a:endParaRPr lang="de-DE" sz="1200" spc="-8" dirty="0"/>
          </a:p>
          <a:p>
            <a:pPr marL="0" indent="0">
              <a:spcBef>
                <a:spcPts val="900"/>
              </a:spcBef>
              <a:buSzPct val="130000"/>
              <a:buNone/>
            </a:pPr>
            <a:r>
              <a:rPr lang="de-DE" sz="1200" spc="8" dirty="0"/>
              <a:t>Folgende DEÜV-Meldungen sind vom Arbeitgeber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aufgrund der Elternzeit </a:t>
            </a:r>
            <a:r>
              <a:rPr lang="de-DE" sz="1200" spc="8" dirty="0"/>
              <a:t>abzugeben:</a:t>
            </a:r>
          </a:p>
          <a:p>
            <a:pPr marL="403622" indent="-205979">
              <a:spcBef>
                <a:spcPts val="45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dirty="0"/>
              <a:t>Beginn-Meldung (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17</a:t>
            </a:r>
            <a:r>
              <a:rPr lang="de-DE" sz="1200" dirty="0"/>
              <a:t>) an Krankenkasse A zum 1. September 2024</a:t>
            </a:r>
          </a:p>
          <a:p>
            <a:pPr marL="403622" indent="-205979">
              <a:spcBef>
                <a:spcPts val="45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dirty="0"/>
              <a:t>Beginn-Meldung (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17</a:t>
            </a:r>
            <a:r>
              <a:rPr lang="de-DE" sz="1200" dirty="0"/>
              <a:t>) an Krankenkasse B zum 1. Juli 2025</a:t>
            </a:r>
          </a:p>
          <a:p>
            <a:pPr marL="403622" indent="-205979">
              <a:spcBef>
                <a:spcPts val="45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dirty="0"/>
              <a:t>Ende-Meldung (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37</a:t>
            </a:r>
            <a:r>
              <a:rPr lang="de-DE" sz="1200" dirty="0"/>
              <a:t>) an Krankenkasse B zum 31. August 2025</a:t>
            </a:r>
          </a:p>
          <a:p>
            <a:pPr marL="376238" lvl="1" indent="-198438">
              <a:spcBef>
                <a:spcPts val="450"/>
              </a:spcBef>
              <a:buSzPct val="130000"/>
              <a:buNone/>
            </a:pPr>
            <a:r>
              <a:rPr lang="de-DE" sz="1200" dirty="0"/>
              <a:t>Die Abgabe einer Ende-Meldung an Krankenkasse A ist 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nicht</a:t>
            </a:r>
            <a:r>
              <a:rPr lang="de-DE" sz="1200" dirty="0"/>
              <a:t> erforderlich.</a:t>
            </a:r>
          </a:p>
          <a:p>
            <a:pPr marL="0" indent="0">
              <a:spcBef>
                <a:spcPts val="450"/>
              </a:spcBef>
              <a:buSzPct val="130000"/>
              <a:buNone/>
            </a:pPr>
            <a:br>
              <a:rPr lang="de-DE" sz="1200" b="1" spc="15" dirty="0">
                <a:solidFill>
                  <a:schemeClr val="tx2"/>
                </a:solidFill>
              </a:rPr>
            </a:br>
            <a:r>
              <a:rPr lang="de-DE" sz="1200" b="1" spc="15" dirty="0">
                <a:solidFill>
                  <a:schemeClr val="tx2"/>
                </a:solidFill>
              </a:rPr>
              <a:t>HINWEIS: </a:t>
            </a:r>
            <a:r>
              <a:rPr lang="de-DE" sz="1200" spc="15" dirty="0"/>
              <a:t>Wie immer gilt auch hier, dass der zugrundeliegende Tatbestand (Fehlzeit Elternzeit) von der Abrechnungssoftware maschinell erkannt und die Meldung automatisch ausgelöst wird.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F8A1E54-4164-30AE-1CB9-5E30B1EC5C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4A30FCA-62FD-4380-9259-A7FD6F8BB0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EFEA2DF-BE5A-F9AE-1FEF-0DCDE06787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94766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016555"/>
            <a:ext cx="7416800" cy="3751183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SzPct val="130000"/>
              <a:buNone/>
            </a:pPr>
            <a:r>
              <a:rPr lang="de-DE" sz="1200" b="1" spc="15" dirty="0"/>
              <a:t>Elektronischer Abruf der Krankenkasse 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Arbeitgeber (aber auch Zahlstellen von Betriebsrenten) können ab 1. Januar 2024</a:t>
            </a:r>
            <a:br>
              <a:rPr lang="de-DE" sz="1200" spc="15" dirty="0"/>
            </a:br>
            <a:r>
              <a:rPr lang="de-DE" sz="1200" spc="15" dirty="0"/>
              <a:t>die zuständige Krankenkasse elektronisch beim</a:t>
            </a:r>
            <a:r>
              <a:rPr lang="de-DE" sz="1200" b="1" spc="15" dirty="0"/>
              <a:t>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GKV-Spitzenverband</a:t>
            </a:r>
            <a:r>
              <a:rPr lang="de-DE" sz="1200" b="1" spc="15" dirty="0"/>
              <a:t> </a:t>
            </a:r>
            <a:r>
              <a:rPr lang="de-DE" sz="1200" spc="15" dirty="0"/>
              <a:t>abrufen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8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„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Abfrage</a:t>
            </a:r>
            <a:r>
              <a:rPr lang="de-DE" sz="1200" spc="8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de-DE" sz="1200" spc="8" dirty="0">
                <a:ea typeface="Times New Roman" panose="02020603050405020304" pitchFamily="18" charset="0"/>
              </a:rPr>
              <a:t>Mitgliedschaft Krankenkasse“ (mit VSNR) </a:t>
            </a:r>
            <a:r>
              <a:rPr lang="de-DE" sz="1200" spc="8" dirty="0"/>
              <a:t>nur, wenn trotz vorheriger Aufforderung von </a:t>
            </a:r>
            <a:r>
              <a:rPr lang="de-DE" sz="1200" spc="15" dirty="0"/>
              <a:t>Beschäftigten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keine, unvollständige oder falsche </a:t>
            </a:r>
            <a:r>
              <a:rPr lang="de-DE" sz="1200" spc="15" dirty="0"/>
              <a:t>Informationen vorliegen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>
                <a:ea typeface="Times New Roman" panose="02020603050405020304" pitchFamily="18" charset="0"/>
              </a:rPr>
              <a:t>Abfragen von Montag bis Freitag möglich, Rückmeldungen erfolgen innerhalb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23 Stunden </a:t>
            </a:r>
            <a:r>
              <a:rPr lang="de-DE" sz="1200" spc="15" dirty="0">
                <a:ea typeface="Times New Roman" panose="02020603050405020304" pitchFamily="18" charset="0"/>
              </a:rPr>
              <a:t>mit</a:t>
            </a:r>
            <a:br>
              <a:rPr lang="de-DE" sz="1200" spc="15" dirty="0">
                <a:ea typeface="Times New Roman" panose="02020603050405020304" pitchFamily="18" charset="0"/>
              </a:rPr>
            </a:br>
            <a:r>
              <a:rPr lang="de-DE" sz="1200" spc="15" dirty="0">
                <a:ea typeface="Times New Roman" panose="02020603050405020304" pitchFamily="18" charset="0"/>
              </a:rPr>
              <a:t>„Angabe Mitgliedschaft Krankenkasse“:</a:t>
            </a:r>
          </a:p>
          <a:p>
            <a:pPr indent="0" defTabSz="539750">
              <a:spcBef>
                <a:spcPts val="450"/>
              </a:spcBef>
              <a:buSzPct val="130000"/>
              <a:buNone/>
              <a:tabLst>
                <a:tab pos="539750" algn="l"/>
              </a:tabLst>
            </a:pPr>
            <a:r>
              <a:rPr lang="de-DE" sz="1200" b="1" spc="15" dirty="0">
                <a:solidFill>
                  <a:schemeClr val="tx2"/>
                </a:solidFill>
                <a:ea typeface="Times New Roman" panose="02020603050405020304" pitchFamily="18" charset="0"/>
              </a:rPr>
              <a:t>1</a:t>
            </a:r>
            <a:r>
              <a:rPr lang="de-DE" sz="1200" b="1" spc="15" dirty="0">
                <a:solidFill>
                  <a:srgbClr val="00B0F0"/>
                </a:solidFill>
                <a:ea typeface="Times New Roman" panose="02020603050405020304" pitchFamily="18" charset="0"/>
              </a:rPr>
              <a:t>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= Mitgliedschaft ermittelt</a:t>
            </a:r>
            <a:r>
              <a:rPr lang="de-DE" sz="1200" spc="15" dirty="0">
                <a:ea typeface="Times New Roman" panose="02020603050405020304" pitchFamily="18" charset="0"/>
              </a:rPr>
              <a:t>, enthält BBNR der zum Abfrage-Zeitpunkt zuständigen 		Kasse </a:t>
            </a:r>
          </a:p>
          <a:p>
            <a:pPr indent="0">
              <a:spcBef>
                <a:spcPts val="450"/>
              </a:spcBef>
              <a:buSzPct val="130000"/>
              <a:buNone/>
              <a:tabLst>
                <a:tab pos="361950" algn="l"/>
              </a:tabLst>
            </a:pPr>
            <a:r>
              <a:rPr lang="de-DE" sz="1200" b="1" spc="15" dirty="0">
                <a:solidFill>
                  <a:schemeClr val="tx2"/>
                </a:solidFill>
                <a:ea typeface="Times New Roman" panose="02020603050405020304" pitchFamily="18" charset="0"/>
              </a:rPr>
              <a:t>2</a:t>
            </a:r>
            <a:r>
              <a:rPr lang="de-DE" sz="1200" b="1" spc="15" dirty="0">
                <a:solidFill>
                  <a:srgbClr val="00B0F0"/>
                </a:solidFill>
                <a:ea typeface="Times New Roman" panose="02020603050405020304" pitchFamily="18" charset="0"/>
              </a:rPr>
              <a:t>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= Keine Mitgliedschaft ermittelt</a:t>
            </a:r>
            <a:r>
              <a:rPr lang="de-DE" sz="1200" spc="15" dirty="0">
                <a:ea typeface="Times New Roman" panose="02020603050405020304" pitchFamily="18" charset="0"/>
              </a:rPr>
              <a:t>, d. h. Arbeitgeber muss Nachforschungen anstellen</a:t>
            </a:r>
            <a:endParaRPr lang="de-DE" sz="1200" b="1" spc="15" dirty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WICHTIG:</a:t>
            </a:r>
            <a:r>
              <a:rPr lang="de-DE" sz="12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spcBef>
                <a:spcPts val="900"/>
              </a:spcBef>
              <a:buSzPct val="130000"/>
            </a:pPr>
            <a:r>
              <a:rPr lang="de-DE" sz="1200" spc="15" dirty="0">
                <a:ea typeface="Times New Roman" panose="02020603050405020304" pitchFamily="18" charset="0"/>
              </a:rPr>
              <a:t>Rückmeldung ersetzt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nicht</a:t>
            </a:r>
            <a:r>
              <a:rPr lang="de-DE" sz="1200" spc="15" dirty="0">
                <a:ea typeface="Times New Roman" panose="02020603050405020304" pitchFamily="18" charset="0"/>
              </a:rPr>
              <a:t> die elektronische Mitgliedsbestätigung der Krankenkasse.</a:t>
            </a:r>
          </a:p>
          <a:p>
            <a:pPr>
              <a:spcBef>
                <a:spcPts val="900"/>
              </a:spcBef>
              <a:buSzPct val="130000"/>
            </a:pPr>
            <a:r>
              <a:rPr lang="de-DE" sz="1200" spc="15" dirty="0">
                <a:ea typeface="Times New Roman" panose="02020603050405020304" pitchFamily="18" charset="0"/>
              </a:rPr>
              <a:t>Rückmeldung bietet keine Rechtssicherheit.</a:t>
            </a:r>
          </a:p>
          <a:p>
            <a:pPr marL="0" indent="0">
              <a:spcBef>
                <a:spcPts val="900"/>
              </a:spcBef>
              <a:buSzPct val="130000"/>
              <a:buNone/>
            </a:pPr>
            <a:endParaRPr lang="de-DE" sz="1200" spc="15" dirty="0">
              <a:ea typeface="Times New Roman" panose="02020603050405020304" pitchFamily="18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6B027E-61CA-FFAB-27DB-525A04895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9" name="Flussdiagramm: Dokument 8">
            <a:extLst>
              <a:ext uri="{FF2B5EF4-FFF2-40B4-BE49-F238E27FC236}">
                <a16:creationId xmlns:a16="http://schemas.microsoft.com/office/drawing/2014/main" id="{0CFE7356-B132-ED11-7994-3A82EAD23AE5}"/>
              </a:ext>
            </a:extLst>
          </p:cNvPr>
          <p:cNvSpPr/>
          <p:nvPr/>
        </p:nvSpPr>
        <p:spPr bwMode="auto">
          <a:xfrm flipH="1">
            <a:off x="7318373" y="822246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1. Januar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6C2D40-C1CA-ADDE-BD55-B1AB5FD58C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666687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</a:t>
            </a:r>
            <a:br>
              <a:rPr lang="de-DE" dirty="0"/>
            </a:br>
            <a:r>
              <a:rPr lang="de-DE" dirty="0"/>
              <a:t>der GKV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hkk Seminar zum</a:t>
            </a:r>
            <a:br>
              <a:rPr lang="de-DE" dirty="0"/>
            </a:br>
            <a:r>
              <a:rPr lang="de-DE" dirty="0"/>
              <a:t>Jahreswechsel 2023/2024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E2B762-D71C-4AFD-86EE-2171294AE925}"/>
              </a:ext>
            </a:extLst>
          </p:cNvPr>
          <p:cNvSpPr txBox="1"/>
          <p:nvPr/>
        </p:nvSpPr>
        <p:spPr>
          <a:xfrm>
            <a:off x="5940000" y="1080000"/>
            <a:ext cx="2520000" cy="2520000"/>
          </a:xfrm>
          <a:prstGeom prst="rect">
            <a:avLst/>
          </a:prstGeom>
          <a:solidFill>
            <a:srgbClr val="F4989D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/>
              <a:t>Bild</a:t>
            </a:r>
          </a:p>
        </p:txBody>
      </p:sp>
      <p:pic>
        <p:nvPicPr>
          <p:cNvPr id="7" name="Grafik 9">
            <a:extLst>
              <a:ext uri="{FF2B5EF4-FFF2-40B4-BE49-F238E27FC236}">
                <a16:creationId xmlns:a16="http://schemas.microsoft.com/office/drawing/2014/main" id="{854A4257-61C9-E123-49C0-8255D70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43" y="103376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76197"/>
      </p:ext>
    </p:extLst>
  </p:cSld>
  <p:clrMapOvr>
    <a:masterClrMapping/>
  </p:clrMapOvr>
  <p:transition advClick="0" advTm="6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574" y="1080849"/>
            <a:ext cx="7416800" cy="3774518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SzPct val="130000"/>
              <a:buNone/>
            </a:pPr>
            <a:r>
              <a:rPr lang="de-DE" sz="1200" b="1" spc="8" dirty="0"/>
              <a:t>Einrichtung eines Arbeitgeberkontos 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Datenaustausch seit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1. Juli 2023 </a:t>
            </a:r>
            <a:r>
              <a:rPr lang="de-DE" sz="1200" spc="15" dirty="0"/>
              <a:t>vollumfänglich im sog.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Qualifizierten Meldedialog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413147" indent="-214313">
              <a:spcBef>
                <a:spcPts val="40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spc="15" dirty="0"/>
              <a:t>per DSKK (DS Krankenkassenmeldung) mit Abgabegrund „06“ (Anforderung Arbeitgeberdaten</a:t>
            </a:r>
            <a:r>
              <a:rPr lang="de-DE" sz="1200" spc="8" dirty="0"/>
              <a:t>)</a:t>
            </a:r>
          </a:p>
          <a:p>
            <a:pPr marL="413147" indent="-214313">
              <a:spcBef>
                <a:spcPts val="40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spc="15" dirty="0"/>
              <a:t>Rückmeldungen (Grund „01“) bzw. Änderungen („02“) mit neuem DSAK </a:t>
            </a:r>
            <a:br>
              <a:rPr lang="de-DE" sz="1200" spc="15" dirty="0"/>
            </a:br>
            <a:r>
              <a:rPr lang="de-DE" sz="1200" spc="15" dirty="0"/>
              <a:t>(DS Arbeitgeberkonto)</a:t>
            </a:r>
            <a:endParaRPr lang="de-DE" sz="1200" b="1" spc="15" dirty="0"/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SEPA-Lastschriftmandat</a:t>
            </a:r>
            <a:r>
              <a:rPr lang="de-DE" sz="1200" spc="23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23" dirty="0"/>
              <a:t>erteilen ist möglich (ggf. auch erst zu einem späteren Zeitpunkt), </a:t>
            </a:r>
            <a:r>
              <a:rPr lang="de-DE" sz="1200" spc="15" dirty="0"/>
              <a:t>Widerrufe bedürfen allerdings weiterhin der Schriftform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Auch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Wahl des Erstattungssatzes U1 – Umlage 1 </a:t>
            </a:r>
            <a:r>
              <a:rPr lang="de-DE" sz="1200" spc="15" dirty="0"/>
              <a:t>ist künftig auf diesem Wege möglich</a:t>
            </a:r>
          </a:p>
          <a:p>
            <a:pPr marL="214313" indent="-214313">
              <a:spcBef>
                <a:spcPts val="4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Anpassungen im DSAK zum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1. Januar 2024:</a:t>
            </a:r>
          </a:p>
          <a:p>
            <a:pPr marL="413147" indent="-214313">
              <a:spcBef>
                <a:spcPts val="40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spc="8" dirty="0"/>
              <a:t>Betriebsnummer-Verursacher umbenannt in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Hauptbetriebsnummer</a:t>
            </a:r>
          </a:p>
          <a:p>
            <a:pPr marL="413147" indent="-214313">
              <a:spcBef>
                <a:spcPts val="400"/>
              </a:spcBef>
              <a:buSzPct val="130000"/>
              <a:buFont typeface="Symbol" panose="05050102010706020507" pitchFamily="18" charset="2"/>
              <a:buChar char="-"/>
            </a:pPr>
            <a:r>
              <a:rPr lang="de-DE" sz="1200" spc="8" dirty="0"/>
              <a:t>Aufnahme von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Angaben zur Rechtsform </a:t>
            </a:r>
            <a:r>
              <a:rPr lang="de-DE" sz="1200" spc="8" dirty="0"/>
              <a:t>analog DSBD (DS Betriebsdaten)</a:t>
            </a:r>
          </a:p>
          <a:p>
            <a:pPr marL="198834" indent="0">
              <a:spcBef>
                <a:spcPts val="400"/>
              </a:spcBef>
              <a:buSzPct val="130000"/>
              <a:buNone/>
            </a:pPr>
            <a:endParaRPr lang="de-DE" sz="1200" b="1" spc="15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400"/>
              </a:spcBef>
              <a:buSzPct val="130000"/>
              <a:buNone/>
            </a:pPr>
            <a:r>
              <a:rPr lang="de-DE" sz="1200" u="sng" spc="8" dirty="0"/>
              <a:t>Hinweis:</a:t>
            </a:r>
          </a:p>
          <a:p>
            <a:pPr marL="0" indent="0">
              <a:spcBef>
                <a:spcPts val="400"/>
              </a:spcBef>
              <a:buSzPct val="130000"/>
              <a:buNone/>
            </a:pPr>
            <a:r>
              <a:rPr lang="de-DE" sz="1200" spc="8" dirty="0"/>
              <a:t>Anforderung erforderlicher Daten in Papierform in schätzungsweise 1,93 Mio. Fälle/Jahr,</a:t>
            </a:r>
            <a:br>
              <a:rPr lang="de-DE" sz="1200" spc="8" dirty="0"/>
            </a:b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Einsparpotenzial</a:t>
            </a:r>
            <a:r>
              <a:rPr lang="de-DE" sz="1200" b="1" spc="15" dirty="0"/>
              <a:t> </a:t>
            </a:r>
            <a:r>
              <a:rPr lang="de-DE" sz="1200" spc="15" dirty="0"/>
              <a:t>Personal-/Sachkosten für Unternehmen ca. 24 Mio. Euro/Jahr</a:t>
            </a:r>
            <a:endParaRPr lang="de-DE" sz="1200" b="1" spc="15" dirty="0">
              <a:solidFill>
                <a:schemeClr val="bg2">
                  <a:lumMod val="10000"/>
                </a:schemeClr>
              </a:solidFill>
            </a:endParaRPr>
          </a:p>
          <a:p>
            <a:pPr marL="198834" indent="0">
              <a:spcBef>
                <a:spcPts val="400"/>
              </a:spcBef>
              <a:buSzPct val="130000"/>
              <a:buNone/>
            </a:pPr>
            <a:endParaRPr lang="de-DE" sz="1200" spc="8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82D0F8-FB27-3EF4-F0FF-BABC38C367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9" name="Flussdiagramm: Dokument 8">
            <a:extLst>
              <a:ext uri="{FF2B5EF4-FFF2-40B4-BE49-F238E27FC236}">
                <a16:creationId xmlns:a16="http://schemas.microsoft.com/office/drawing/2014/main" id="{9051ABC7-0362-EB1A-603B-31DF95D2DF57}"/>
              </a:ext>
            </a:extLst>
          </p:cNvPr>
          <p:cNvSpPr/>
          <p:nvPr/>
        </p:nvSpPr>
        <p:spPr bwMode="auto">
          <a:xfrm flipH="1">
            <a:off x="7318373" y="822246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1. Juli 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6C84ED-2A72-50B2-DAD7-10EBD9F457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9644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0"/>
              </a:spcBef>
              <a:buSzPct val="130000"/>
              <a:buNone/>
            </a:pPr>
            <a:r>
              <a:rPr lang="de-DE" sz="1200" b="1" spc="8" dirty="0"/>
              <a:t>Elektronische Unbedenklichkeitsbescheinigung </a:t>
            </a:r>
            <a:r>
              <a:rPr lang="de-DE" sz="1200" spc="8" dirty="0"/>
              <a:t>(Rückblick)</a:t>
            </a: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9086FD-FFA3-14A4-2C65-915BFC33B9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D489FC7-9D24-5FFC-31A1-AD40CE3280B5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1678758"/>
            <a:ext cx="6534000" cy="877500"/>
            <a:chOff x="1728226" y="4098787"/>
            <a:chExt cx="8712485" cy="1167433"/>
          </a:xfrm>
          <a:effectLst/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B1C3690-A9A3-82E4-5A02-5D15C263662F}"/>
                </a:ext>
              </a:extLst>
            </p:cNvPr>
            <p:cNvSpPr/>
            <p:nvPr/>
          </p:nvSpPr>
          <p:spPr>
            <a:xfrm>
              <a:off x="1728226" y="4098787"/>
              <a:ext cx="8712485" cy="646578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67500" anchor="ctr"/>
            <a:lstStyle/>
            <a:p>
              <a:pPr marL="197644" indent="-197644">
                <a:spcBef>
                  <a:spcPts val="0"/>
                </a:spcBef>
                <a:buSzPct val="130000"/>
              </a:pPr>
              <a:r>
                <a:rPr lang="de-DE" sz="1200" b="1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1.</a:t>
              </a:r>
              <a:r>
                <a:rPr lang="de-DE" sz="1200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Für alle Krankenkassen einheitliches </a:t>
              </a:r>
              <a:r>
                <a:rPr lang="de-DE" sz="1200" b="1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Bescheinigungsmuster </a:t>
              </a:r>
              <a:r>
                <a:rPr lang="de-DE" sz="1200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seit </a:t>
              </a:r>
              <a:br>
                <a:rPr lang="de-DE" sz="1200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de-DE" sz="1200" spc="15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1. Januar 2022</a:t>
              </a:r>
            </a:p>
          </p:txBody>
        </p:sp>
        <p:sp>
          <p:nvSpPr>
            <p:cNvPr id="12" name="Pfeil: nach unten 11">
              <a:extLst>
                <a:ext uri="{FF2B5EF4-FFF2-40B4-BE49-F238E27FC236}">
                  <a16:creationId xmlns:a16="http://schemas.microsoft.com/office/drawing/2014/main" id="{F163B02D-6EBE-34D1-02A3-BD714CF9DC2C}"/>
                </a:ext>
              </a:extLst>
            </p:cNvPr>
            <p:cNvSpPr/>
            <p:nvPr/>
          </p:nvSpPr>
          <p:spPr>
            <a:xfrm>
              <a:off x="4392374" y="4835168"/>
              <a:ext cx="361966" cy="431052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6C223327-B9CA-E22B-790F-BA8A9D05BC38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2623761"/>
            <a:ext cx="7074000" cy="877499"/>
            <a:chOff x="1728226" y="4079712"/>
            <a:chExt cx="9432525" cy="1167431"/>
          </a:xfrm>
          <a:effectLst/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37C8943E-4841-BB90-0200-615D20D4FD9E}"/>
                </a:ext>
              </a:extLst>
            </p:cNvPr>
            <p:cNvSpPr/>
            <p:nvPr/>
          </p:nvSpPr>
          <p:spPr>
            <a:xfrm>
              <a:off x="1728226" y="4079712"/>
              <a:ext cx="9432525" cy="646578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67500" anchor="ctr"/>
            <a:lstStyle/>
            <a:p>
              <a:pPr marL="197644" indent="-197644">
                <a:spcBef>
                  <a:spcPts val="0"/>
                </a:spcBef>
                <a:buSzPct val="130000"/>
              </a:pPr>
              <a:r>
                <a:rPr lang="de-DE" sz="1200" b="1" spc="15" dirty="0">
                  <a:latin typeface="+mj-lt"/>
                  <a:cs typeface="Arial" panose="020B0604020202020204" pitchFamily="34" charset="0"/>
                </a:rPr>
                <a:t>2. </a:t>
              </a:r>
              <a:r>
                <a:rPr lang="de-DE" sz="1200" spc="15" dirty="0">
                  <a:latin typeface="+mj-lt"/>
                  <a:cs typeface="Arial" panose="020B0604020202020204" pitchFamily="34" charset="0"/>
                </a:rPr>
                <a:t>Unbedenklichkeitsbescheinigungen im </a:t>
              </a:r>
              <a:r>
                <a:rPr lang="de-DE" sz="1200" b="1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Abonnentenmodell </a:t>
              </a:r>
              <a:r>
                <a:rPr lang="de-DE" sz="1200" spc="15" dirty="0">
                  <a:latin typeface="+mj-lt"/>
                  <a:cs typeface="Arial" panose="020B0604020202020204" pitchFamily="34" charset="0"/>
                </a:rPr>
                <a:t>seit </a:t>
              </a:r>
              <a:br>
                <a:rPr lang="de-DE" sz="1200" spc="15" dirty="0">
                  <a:latin typeface="+mj-lt"/>
                  <a:cs typeface="Arial" panose="020B0604020202020204" pitchFamily="34" charset="0"/>
                </a:rPr>
              </a:br>
              <a:r>
                <a:rPr lang="de-DE" sz="1200" spc="15" dirty="0">
                  <a:latin typeface="+mj-lt"/>
                  <a:cs typeface="Arial" panose="020B0604020202020204" pitchFamily="34" charset="0"/>
                </a:rPr>
                <a:t>1. Juli 2022 (spätestens)</a:t>
              </a:r>
            </a:p>
          </p:txBody>
        </p:sp>
        <p:sp>
          <p:nvSpPr>
            <p:cNvPr id="36" name="Pfeil: nach unten 35">
              <a:extLst>
                <a:ext uri="{FF2B5EF4-FFF2-40B4-BE49-F238E27FC236}">
                  <a16:creationId xmlns:a16="http://schemas.microsoft.com/office/drawing/2014/main" id="{7C39AE30-421D-0080-C130-E0E6C07BD865}"/>
                </a:ext>
              </a:extLst>
            </p:cNvPr>
            <p:cNvSpPr/>
            <p:nvPr/>
          </p:nvSpPr>
          <p:spPr>
            <a:xfrm>
              <a:off x="4392374" y="4816091"/>
              <a:ext cx="361966" cy="43105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F8FC6F0B-6E39-14DE-AF2B-6790111A9E8C}"/>
              </a:ext>
            </a:extLst>
          </p:cNvPr>
          <p:cNvSpPr/>
          <p:nvPr/>
        </p:nvSpPr>
        <p:spPr bwMode="auto">
          <a:xfrm>
            <a:off x="538822" y="3568760"/>
            <a:ext cx="7614000" cy="675000"/>
          </a:xfrm>
          <a:prstGeom prst="round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7500" anchor="ctr"/>
          <a:lstStyle/>
          <a:p>
            <a:pPr marL="197644" indent="-197644">
              <a:spcBef>
                <a:spcPts val="0"/>
              </a:spcBef>
              <a:buSzPct val="130000"/>
            </a:pPr>
            <a:r>
              <a:rPr lang="de-DE" sz="1200" b="1" spc="8" dirty="0">
                <a:latin typeface="+mj-lt"/>
                <a:cs typeface="Arial" panose="020B0604020202020204" pitchFamily="34" charset="0"/>
              </a:rPr>
              <a:t>3.</a:t>
            </a:r>
            <a:r>
              <a:rPr lang="de-DE" sz="1200" spc="8" dirty="0">
                <a:latin typeface="+mj-lt"/>
                <a:cs typeface="Arial" panose="020B0604020202020204" pitchFamily="34" charset="0"/>
              </a:rPr>
              <a:t> Obligatorisches elektronisches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Antrags- und Bescheinigungsverfahren </a:t>
            </a:r>
            <a:r>
              <a:rPr lang="de-DE" sz="1200" spc="8" dirty="0">
                <a:latin typeface="+mj-lt"/>
                <a:cs typeface="Arial" panose="020B0604020202020204" pitchFamily="34" charset="0"/>
              </a:rPr>
              <a:t>vom </a:t>
            </a:r>
            <a:br>
              <a:rPr lang="de-DE" sz="1200" spc="8" dirty="0">
                <a:latin typeface="+mj-lt"/>
                <a:cs typeface="Arial" panose="020B0604020202020204" pitchFamily="34" charset="0"/>
              </a:rPr>
            </a:br>
            <a:r>
              <a:rPr lang="de-DE" sz="1200" spc="8" dirty="0">
                <a:latin typeface="+mj-lt"/>
                <a:cs typeface="Arial" panose="020B0604020202020204" pitchFamily="34" charset="0"/>
              </a:rPr>
              <a:t>1. Januar 2024 an (Einsparpotenzial für Unternehmen laut Achtes SGB IV-Änderungsgesetz </a:t>
            </a:r>
            <a:br>
              <a:rPr lang="de-DE" sz="1200" spc="8" dirty="0">
                <a:latin typeface="+mj-lt"/>
                <a:cs typeface="Arial" panose="020B0604020202020204" pitchFamily="34" charset="0"/>
              </a:rPr>
            </a:br>
            <a:r>
              <a:rPr lang="de-DE" sz="1200" spc="8" dirty="0">
                <a:latin typeface="+mj-lt"/>
                <a:cs typeface="Arial" panose="020B0604020202020204" pitchFamily="34" charset="0"/>
              </a:rPr>
              <a:t>ca. 100 Mio. Euro/Jahr) </a:t>
            </a:r>
          </a:p>
        </p:txBody>
      </p:sp>
      <p:sp>
        <p:nvSpPr>
          <p:cNvPr id="2" name="Flussdiagramm: Dokument 1">
            <a:extLst>
              <a:ext uri="{FF2B5EF4-FFF2-40B4-BE49-F238E27FC236}">
                <a16:creationId xmlns:a16="http://schemas.microsoft.com/office/drawing/2014/main" id="{58F4CAE4-B3C1-65B0-DCC4-2C0AE98F7790}"/>
              </a:ext>
            </a:extLst>
          </p:cNvPr>
          <p:cNvSpPr/>
          <p:nvPr/>
        </p:nvSpPr>
        <p:spPr bwMode="auto">
          <a:xfrm flipH="1">
            <a:off x="7318373" y="899740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1. Januar 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BA3876-DEA6-DDA9-8B8C-343D22E413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624096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684232" cy="3304698"/>
          </a:xfrm>
        </p:spPr>
        <p:txBody>
          <a:bodyPr>
            <a:noAutofit/>
          </a:bodyPr>
          <a:lstStyle/>
          <a:p>
            <a:pPr marL="0" indent="0">
              <a:lnSpc>
                <a:spcPts val="1725"/>
              </a:lnSpc>
              <a:spcBef>
                <a:spcPts val="900"/>
              </a:spcBef>
              <a:buNone/>
              <a:tabLst>
                <a:tab pos="198835" algn="l"/>
              </a:tabLst>
            </a:pPr>
            <a:r>
              <a:rPr lang="de-DE" sz="1200" b="1" spc="8" dirty="0"/>
              <a:t>Elektronische Unbedenklichkeitsbescheinigung</a:t>
            </a:r>
            <a:endParaRPr lang="de-DE" sz="1200" b="1" dirty="0"/>
          </a:p>
          <a:p>
            <a:pPr marL="197644" indent="-197644">
              <a:lnSpc>
                <a:spcPts val="1725"/>
              </a:lnSpc>
              <a:spcBef>
                <a:spcPts val="900"/>
              </a:spcBef>
              <a:buSzPct val="130000"/>
              <a:tabLst>
                <a:tab pos="198835" algn="l"/>
              </a:tabLst>
            </a:pPr>
            <a:r>
              <a:rPr lang="de-DE" sz="1275" dirty="0"/>
              <a:t>Obligatorisches Antrags- und Bescheinigungsverfahren (ggf. im Abonnentenmodell):</a:t>
            </a:r>
          </a:p>
          <a:p>
            <a:pPr marL="5391150" indent="-214313">
              <a:spcBef>
                <a:spcPts val="1350"/>
              </a:spcBef>
              <a:buSzPct val="130000"/>
              <a:buFont typeface="Arial" panose="020B0604020202020204" pitchFamily="34" charset="0"/>
              <a:buChar char="•"/>
              <a:tabLst>
                <a:tab pos="5380435" algn="l"/>
              </a:tabLst>
            </a:pPr>
            <a:r>
              <a:rPr lang="de-DE" sz="1000" spc="-8" dirty="0"/>
              <a:t>Anforderung </a:t>
            </a:r>
            <a:r>
              <a:rPr lang="de-DE" sz="1000" b="1" spc="-8" dirty="0">
                <a:solidFill>
                  <a:schemeClr val="bg2">
                    <a:lumMod val="10000"/>
                  </a:schemeClr>
                </a:solidFill>
              </a:rPr>
              <a:t>einmalig oder im Abo</a:t>
            </a:r>
            <a:r>
              <a:rPr lang="de-DE" sz="1000" spc="-8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DE" sz="1000" spc="-8" dirty="0"/>
              <a:t>d. h. monatlich/ Quartal/halbjährlich (unbefristet auf Widerruf)</a:t>
            </a:r>
          </a:p>
          <a:p>
            <a:pPr marL="5391150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380435" algn="l"/>
              </a:tabLst>
            </a:pPr>
            <a:r>
              <a:rPr lang="de-DE" sz="1000" spc="-8" dirty="0"/>
              <a:t>Bestehendes Abo mit Beginn elektronisches Verfahren neu beantragen!</a:t>
            </a:r>
          </a:p>
          <a:p>
            <a:pPr marL="5391150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380435" algn="l"/>
              </a:tabLst>
            </a:pPr>
            <a:r>
              <a:rPr lang="de-DE" sz="1000" dirty="0"/>
              <a:t>Ausstellung als </a:t>
            </a:r>
            <a:r>
              <a:rPr lang="de-DE" sz="1000" b="1" dirty="0">
                <a:solidFill>
                  <a:schemeClr val="bg2">
                    <a:lumMod val="10000"/>
                  </a:schemeClr>
                </a:solidFill>
              </a:rPr>
              <a:t>qualifizierte</a:t>
            </a:r>
            <a:r>
              <a:rPr lang="de-DE" sz="1000" dirty="0"/>
              <a:t> (letzte 6 Monate) oder </a:t>
            </a:r>
            <a:r>
              <a:rPr lang="de-DE" sz="1000" b="1" dirty="0">
                <a:solidFill>
                  <a:schemeClr val="bg2">
                    <a:lumMod val="10000"/>
                  </a:schemeClr>
                </a:solidFill>
              </a:rPr>
              <a:t>einfache UB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de-DE" sz="1000" dirty="0"/>
              <a:t>als Anhang im PDF-Format</a:t>
            </a:r>
          </a:p>
          <a:p>
            <a:pPr marL="5391150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380435" algn="l"/>
              </a:tabLst>
            </a:pPr>
            <a:r>
              <a:rPr lang="de-DE" sz="1000" spc="-8" dirty="0"/>
              <a:t>Zusätzlich ggf. in englischer Sprache (sofern angefordert)</a:t>
            </a:r>
            <a:endParaRPr lang="de-DE" sz="1000" spc="8" dirty="0">
              <a:ea typeface="Times New Roman" panose="02020603050405020304" pitchFamily="18" charset="0"/>
            </a:endParaRPr>
          </a:p>
          <a:p>
            <a:pPr marL="5176838">
              <a:lnSpc>
                <a:spcPts val="1725"/>
              </a:lnSpc>
              <a:spcBef>
                <a:spcPts val="900"/>
              </a:spcBef>
              <a:buSzPct val="130000"/>
              <a:tabLst>
                <a:tab pos="5380435" algn="l"/>
              </a:tabLst>
            </a:pPr>
            <a:endParaRPr lang="de-DE" sz="127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47C3FBD-14EA-6975-AEF6-F993EA7E2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622D04C-1BA0-A9F9-DCE2-802C11F4C06D}"/>
              </a:ext>
            </a:extLst>
          </p:cNvPr>
          <p:cNvGrpSpPr/>
          <p:nvPr/>
        </p:nvGrpSpPr>
        <p:grpSpPr>
          <a:xfrm>
            <a:off x="4644008" y="2876710"/>
            <a:ext cx="945000" cy="906991"/>
            <a:chOff x="3232341" y="2509520"/>
            <a:chExt cx="1260000" cy="120932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BCA8C2A-8A50-74A7-AE5D-5DF082FF2C21}"/>
                </a:ext>
              </a:extLst>
            </p:cNvPr>
            <p:cNvSpPr txBox="1"/>
            <p:nvPr/>
          </p:nvSpPr>
          <p:spPr>
            <a:xfrm>
              <a:off x="3232341" y="3431583"/>
              <a:ext cx="1260000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latin typeface="+mj-lt"/>
                  <a:cs typeface="Arial" panose="020B0604020202020204" pitchFamily="34" charset="0"/>
                </a:rPr>
                <a:t>Kasse B</a:t>
              </a:r>
            </a:p>
          </p:txBody>
        </p:sp>
        <p:pic>
          <p:nvPicPr>
            <p:cNvPr id="23" name="Grafik 22" descr="Gebäude mit einfarbiger Füllung">
              <a:extLst>
                <a:ext uri="{FF2B5EF4-FFF2-40B4-BE49-F238E27FC236}">
                  <a16:creationId xmlns:a16="http://schemas.microsoft.com/office/drawing/2014/main" id="{FD3A481B-DD80-4080-259E-2B823F591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4375436-C258-4776-0AF7-67D2EA3FF11A}"/>
              </a:ext>
            </a:extLst>
          </p:cNvPr>
          <p:cNvGrpSpPr/>
          <p:nvPr/>
        </p:nvGrpSpPr>
        <p:grpSpPr>
          <a:xfrm>
            <a:off x="4644008" y="1928662"/>
            <a:ext cx="945000" cy="906991"/>
            <a:chOff x="3232341" y="2509520"/>
            <a:chExt cx="1260000" cy="1209322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933209A-0B45-2277-1A32-BF35CBBB3666}"/>
                </a:ext>
              </a:extLst>
            </p:cNvPr>
            <p:cNvSpPr txBox="1"/>
            <p:nvPr/>
          </p:nvSpPr>
          <p:spPr>
            <a:xfrm>
              <a:off x="3232341" y="3431583"/>
              <a:ext cx="1260000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latin typeface="+mj-lt"/>
                  <a:cs typeface="Arial" panose="020B0604020202020204" pitchFamily="34" charset="0"/>
                </a:rPr>
                <a:t>Kasse A</a:t>
              </a:r>
            </a:p>
          </p:txBody>
        </p:sp>
        <p:pic>
          <p:nvPicPr>
            <p:cNvPr id="28" name="Grafik 27" descr="Gebäude mit einfarbiger Füllung">
              <a:extLst>
                <a:ext uri="{FF2B5EF4-FFF2-40B4-BE49-F238E27FC236}">
                  <a16:creationId xmlns:a16="http://schemas.microsoft.com/office/drawing/2014/main" id="{C066BA90-E247-7B74-DFB1-B52DD9A5F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10AE93D1-E5AC-4D90-8557-EED8A8496C25}"/>
              </a:ext>
            </a:extLst>
          </p:cNvPr>
          <p:cNvSpPr/>
          <p:nvPr/>
        </p:nvSpPr>
        <p:spPr>
          <a:xfrm>
            <a:off x="2152484" y="1931710"/>
            <a:ext cx="2565000" cy="405000"/>
          </a:xfrm>
          <a:prstGeom prst="rightArrow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Anforderung UB im XML-Format</a:t>
            </a:r>
          </a:p>
        </p:txBody>
      </p:sp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12683A8D-981D-CCA9-2916-F668D5303409}"/>
              </a:ext>
            </a:extLst>
          </p:cNvPr>
          <p:cNvSpPr/>
          <p:nvPr/>
        </p:nvSpPr>
        <p:spPr>
          <a:xfrm>
            <a:off x="2152484" y="2876710"/>
            <a:ext cx="2565000" cy="405000"/>
          </a:xfrm>
          <a:prstGeom prst="rightArrow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Anforderung UB im XML-Format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6041BB9-83D0-D2BF-C66F-46A79DB65AEF}"/>
              </a:ext>
            </a:extLst>
          </p:cNvPr>
          <p:cNvGrpSpPr/>
          <p:nvPr/>
        </p:nvGrpSpPr>
        <p:grpSpPr>
          <a:xfrm>
            <a:off x="4644008" y="3821711"/>
            <a:ext cx="945000" cy="906991"/>
            <a:chOff x="3232341" y="2509520"/>
            <a:chExt cx="1260000" cy="120932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9AE0DE9-4D6B-2945-B422-ADFFE49D550F}"/>
                </a:ext>
              </a:extLst>
            </p:cNvPr>
            <p:cNvSpPr txBox="1"/>
            <p:nvPr/>
          </p:nvSpPr>
          <p:spPr>
            <a:xfrm>
              <a:off x="3232341" y="3431583"/>
              <a:ext cx="1260000" cy="28725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800" dirty="0">
                  <a:latin typeface="+mj-lt"/>
                  <a:cs typeface="Arial" panose="020B0604020202020204" pitchFamily="34" charset="0"/>
                </a:rPr>
                <a:t>Minijob-Zentrale</a:t>
              </a:r>
            </a:p>
          </p:txBody>
        </p:sp>
        <p:pic>
          <p:nvPicPr>
            <p:cNvPr id="11" name="Grafik 10" descr="Gebäude mit einfarbiger Füllung">
              <a:extLst>
                <a:ext uri="{FF2B5EF4-FFF2-40B4-BE49-F238E27FC236}">
                  <a16:creationId xmlns:a16="http://schemas.microsoft.com/office/drawing/2014/main" id="{4CC1CBD1-1300-4EBF-C79D-AAE7975DB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21341" y="2509520"/>
              <a:ext cx="882000" cy="882000"/>
            </a:xfrm>
            <a:prstGeom prst="rect">
              <a:avLst/>
            </a:prstGeom>
          </p:spPr>
        </p:pic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AED9E20C-06CD-A164-21FA-0B8763FA756C}"/>
              </a:ext>
            </a:extLst>
          </p:cNvPr>
          <p:cNvSpPr/>
          <p:nvPr/>
        </p:nvSpPr>
        <p:spPr>
          <a:xfrm>
            <a:off x="2152484" y="3821710"/>
            <a:ext cx="2565000" cy="405000"/>
          </a:xfrm>
          <a:prstGeom prst="rightArrow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Anforderung UB im XML-Format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4BAB387-289F-B939-4A33-FA59AF76E969}"/>
              </a:ext>
            </a:extLst>
          </p:cNvPr>
          <p:cNvGrpSpPr/>
          <p:nvPr/>
        </p:nvGrpSpPr>
        <p:grpSpPr>
          <a:xfrm>
            <a:off x="775484" y="1931710"/>
            <a:ext cx="1215000" cy="2592000"/>
            <a:chOff x="1224000" y="2340000"/>
            <a:chExt cx="1800000" cy="345600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131DD6A-A836-4645-DD33-B1C86F518BF3}"/>
                </a:ext>
              </a:extLst>
            </p:cNvPr>
            <p:cNvSpPr txBox="1"/>
            <p:nvPr/>
          </p:nvSpPr>
          <p:spPr>
            <a:xfrm>
              <a:off x="1224000" y="2340000"/>
              <a:ext cx="1800000" cy="3456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sz="800" dirty="0">
                <a:latin typeface="+mj-lt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CBB49E3-B2FB-188F-3F2C-C39D2CC0A8B3}"/>
                </a:ext>
              </a:extLst>
            </p:cNvPr>
            <p:cNvSpPr txBox="1"/>
            <p:nvPr/>
          </p:nvSpPr>
          <p:spPr>
            <a:xfrm>
              <a:off x="1332821" y="3576826"/>
              <a:ext cx="1600000" cy="28725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DE" sz="800" dirty="0">
                  <a:latin typeface="+mj-lt"/>
                  <a:cs typeface="Arial" panose="020B0604020202020204" pitchFamily="34" charset="0"/>
                </a:rPr>
                <a:t>Arbeitgeber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2971A18-E50B-5C21-A61B-200485455AAE}"/>
                </a:ext>
              </a:extLst>
            </p:cNvPr>
            <p:cNvSpPr txBox="1"/>
            <p:nvPr/>
          </p:nvSpPr>
          <p:spPr>
            <a:xfrm>
              <a:off x="1332821" y="5376826"/>
              <a:ext cx="1600000" cy="28725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DE" sz="800" dirty="0">
                  <a:latin typeface="+mj-lt"/>
                  <a:cs typeface="Arial" panose="020B0604020202020204" pitchFamily="34" charset="0"/>
                </a:rPr>
                <a:t>Bevollmächtigte*</a:t>
              </a:r>
            </a:p>
          </p:txBody>
        </p:sp>
        <p:pic>
          <p:nvPicPr>
            <p:cNvPr id="22" name="Grafik 21" descr="Büromitarbeiterin mit einfarbiger Füllung">
              <a:extLst>
                <a:ext uri="{FF2B5EF4-FFF2-40B4-BE49-F238E27FC236}">
                  <a16:creationId xmlns:a16="http://schemas.microsoft.com/office/drawing/2014/main" id="{D807FDBF-ED92-C8C6-9AE4-41155198A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86527" y="2520000"/>
              <a:ext cx="1080000" cy="1080000"/>
            </a:xfrm>
            <a:prstGeom prst="rect">
              <a:avLst/>
            </a:prstGeom>
          </p:spPr>
        </p:pic>
        <p:pic>
          <p:nvPicPr>
            <p:cNvPr id="29" name="Grafik 28" descr="Büromitarbeiter mit einfarbiger Füllung">
              <a:extLst>
                <a:ext uri="{FF2B5EF4-FFF2-40B4-BE49-F238E27FC236}">
                  <a16:creationId xmlns:a16="http://schemas.microsoft.com/office/drawing/2014/main" id="{89708B79-E8A8-9C2E-2BA4-F900697B3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87600" y="4320000"/>
              <a:ext cx="1080000" cy="1080000"/>
            </a:xfrm>
            <a:prstGeom prst="rect">
              <a:avLst/>
            </a:prstGeom>
          </p:spPr>
        </p:pic>
      </p:grpSp>
      <p:sp>
        <p:nvSpPr>
          <p:cNvPr id="40" name="Pfeil: nach links 39">
            <a:extLst>
              <a:ext uri="{FF2B5EF4-FFF2-40B4-BE49-F238E27FC236}">
                <a16:creationId xmlns:a16="http://schemas.microsoft.com/office/drawing/2014/main" id="{072A0A59-17D8-29F0-0DF8-CE7FC066F3D3}"/>
              </a:ext>
            </a:extLst>
          </p:cNvPr>
          <p:cNvSpPr/>
          <p:nvPr/>
        </p:nvSpPr>
        <p:spPr>
          <a:xfrm>
            <a:off x="2152484" y="2282710"/>
            <a:ext cx="2565000" cy="405000"/>
          </a:xfrm>
          <a:prstGeom prst="leftArrow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Ausstellung/Ablehnung/Beendigung Abo</a:t>
            </a:r>
          </a:p>
        </p:txBody>
      </p:sp>
      <p:sp>
        <p:nvSpPr>
          <p:cNvPr id="41" name="Pfeil: nach links 40">
            <a:extLst>
              <a:ext uri="{FF2B5EF4-FFF2-40B4-BE49-F238E27FC236}">
                <a16:creationId xmlns:a16="http://schemas.microsoft.com/office/drawing/2014/main" id="{D139A1ED-F9BD-7B64-FAAA-0BC68880B910}"/>
              </a:ext>
            </a:extLst>
          </p:cNvPr>
          <p:cNvSpPr/>
          <p:nvPr/>
        </p:nvSpPr>
        <p:spPr>
          <a:xfrm>
            <a:off x="2152484" y="3227710"/>
            <a:ext cx="2565000" cy="405000"/>
          </a:xfrm>
          <a:prstGeom prst="leftArrow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Ausstellung/Ablehnung/Beendigung Abo</a:t>
            </a:r>
          </a:p>
        </p:txBody>
      </p:sp>
      <p:sp>
        <p:nvSpPr>
          <p:cNvPr id="43" name="Pfeil: nach links 42">
            <a:extLst>
              <a:ext uri="{FF2B5EF4-FFF2-40B4-BE49-F238E27FC236}">
                <a16:creationId xmlns:a16="http://schemas.microsoft.com/office/drawing/2014/main" id="{5FA09A0A-8F15-C851-D25B-6D4954516C68}"/>
              </a:ext>
            </a:extLst>
          </p:cNvPr>
          <p:cNvSpPr/>
          <p:nvPr/>
        </p:nvSpPr>
        <p:spPr>
          <a:xfrm>
            <a:off x="2152484" y="4172710"/>
            <a:ext cx="2565000" cy="405000"/>
          </a:xfrm>
          <a:prstGeom prst="leftArrow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Ausstellung/Ablehnung/Beendigung Abo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D002288-6438-F95B-7DDE-9FAD659057A8}"/>
              </a:ext>
            </a:extLst>
          </p:cNvPr>
          <p:cNvSpPr txBox="1"/>
          <p:nvPr/>
        </p:nvSpPr>
        <p:spPr>
          <a:xfrm>
            <a:off x="5778430" y="4285322"/>
            <a:ext cx="24048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800" dirty="0">
                <a:latin typeface="+mj-lt"/>
              </a:rPr>
              <a:t>*) Sonstige Dienstleister haben ihre </a:t>
            </a:r>
            <a:r>
              <a:rPr lang="de-DE" sz="800" dirty="0" err="1">
                <a:latin typeface="+mj-lt"/>
              </a:rPr>
              <a:t>Bevoll-mächtigung</a:t>
            </a:r>
            <a:r>
              <a:rPr lang="de-DE" sz="800" dirty="0">
                <a:latin typeface="+mj-lt"/>
              </a:rPr>
              <a:t> stets (wenn auf Widerruf nur bei erster Antragstellung) nachzuweisen, als Anhang im PDF-Format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B1332D-E95A-6563-999A-3FE41E9CFB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48101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15" grpId="0" animBg="1"/>
      <p:bldP spid="40" grpId="0" animBg="1"/>
      <p:bldP spid="41" grpId="0" animBg="1"/>
      <p:bldP spid="43" grpId="0" animBg="1"/>
      <p:bldP spid="4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8" dirty="0"/>
              <a:t>SOZIALVERSICHERUNG</a:t>
            </a:r>
            <a:endParaRPr lang="de-DE" b="0" spc="8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3"/>
            <a:ext cx="7684232" cy="3491865"/>
          </a:xfrm>
        </p:spPr>
        <p:txBody>
          <a:bodyPr>
            <a:noAutofit/>
          </a:bodyPr>
          <a:lstStyle/>
          <a:p>
            <a:pPr marL="0" indent="0">
              <a:lnSpc>
                <a:spcPts val="1725"/>
              </a:lnSpc>
              <a:spcBef>
                <a:spcPts val="900"/>
              </a:spcBef>
              <a:buNone/>
              <a:tabLst>
                <a:tab pos="198835" algn="l"/>
              </a:tabLst>
            </a:pPr>
            <a:r>
              <a:rPr lang="de-DE" sz="1200" b="1" spc="8" dirty="0"/>
              <a:t>Elektronische Unbedenklichkeitsbescheinigung</a:t>
            </a:r>
            <a:endParaRPr lang="de-DE" sz="1275" dirty="0"/>
          </a:p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198835" algn="l"/>
              </a:tabLst>
            </a:pPr>
            <a:r>
              <a:rPr lang="de-DE" sz="1275" b="1" dirty="0">
                <a:solidFill>
                  <a:srgbClr val="FF0000"/>
                </a:solidFill>
              </a:rPr>
              <a:t>Hinweis</a:t>
            </a:r>
          </a:p>
          <a:p>
            <a:pPr marL="197644" indent="-197644">
              <a:lnSpc>
                <a:spcPts val="1725"/>
              </a:lnSpc>
              <a:spcBef>
                <a:spcPts val="900"/>
              </a:spcBef>
              <a:buSzPct val="130000"/>
              <a:tabLst>
                <a:tab pos="198835" algn="l"/>
              </a:tabLst>
            </a:pPr>
            <a:r>
              <a:rPr lang="de-DE" sz="1275" dirty="0"/>
              <a:t>Qualifizierte Unbedenklichkeitsbescheinigung</a:t>
            </a:r>
          </a:p>
          <a:p>
            <a:pPr marL="554832" lvl="1" indent="-197644">
              <a:lnSpc>
                <a:spcPts val="1725"/>
              </a:lnSpc>
              <a:spcBef>
                <a:spcPts val="900"/>
              </a:spcBef>
              <a:buSzPct val="130000"/>
              <a:tabLst>
                <a:tab pos="198835" algn="l"/>
              </a:tabLst>
            </a:pPr>
            <a:r>
              <a:rPr lang="de-DE" sz="1275" dirty="0"/>
              <a:t>Krankenkasse hat zu differenzieren, ob Bescheinigung als qualifizierte oder einfache Unbedenklichkeitsbescheinigung auszustellen ist.</a:t>
            </a:r>
          </a:p>
          <a:p>
            <a:pPr marL="554832" lvl="1" indent="-197644">
              <a:lnSpc>
                <a:spcPts val="1725"/>
              </a:lnSpc>
              <a:spcBef>
                <a:spcPts val="900"/>
              </a:spcBef>
              <a:buSzPct val="130000"/>
              <a:tabLst>
                <a:tab pos="198835" algn="l"/>
              </a:tabLst>
            </a:pPr>
            <a:r>
              <a:rPr lang="de-DE" sz="1275" dirty="0"/>
              <a:t>Sind die Gesamtsozialversicherungsbeiträge und Umlagen in den letzten 6 Monaten rechtzeitig gezahlt und nachgewiesen </a:t>
            </a:r>
            <a:r>
              <a:rPr lang="de-DE" sz="1275" u="sng" dirty="0"/>
              <a:t>und</a:t>
            </a:r>
            <a:r>
              <a:rPr lang="de-DE" sz="1275" dirty="0"/>
              <a:t> bestehen aktuell keine Beitragsrück-stände, ist die Bescheinigung regelmäßig als qualifizierte Unbedenklichkeits-bescheinigung auszustellen.</a:t>
            </a:r>
          </a:p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198835" algn="l"/>
              </a:tabLst>
            </a:pPr>
            <a:r>
              <a:rPr lang="de-DE" sz="1275" b="1" dirty="0">
                <a:solidFill>
                  <a:srgbClr val="FF0000"/>
                </a:solidFill>
              </a:rPr>
              <a:t>SV-Meldeportal</a:t>
            </a:r>
          </a:p>
          <a:p>
            <a:pPr>
              <a:lnSpc>
                <a:spcPts val="1725"/>
              </a:lnSpc>
              <a:spcBef>
                <a:spcPts val="900"/>
              </a:spcBef>
              <a:buSzPct val="130000"/>
              <a:tabLst>
                <a:tab pos="198835" algn="l"/>
              </a:tabLst>
            </a:pPr>
            <a:r>
              <a:rPr lang="de-DE" sz="1275" dirty="0"/>
              <a:t>Die Unbedenklichkeitsbescheinigung ist über das SV-Meldeportal nach neuesten Informationen erst ab dem 01.07.2024 möglich.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47C3FBD-14EA-6975-AEF6-F993EA7E24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B1332D-E95A-6563-999A-3FE41E9CFB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5378052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SOZIALVERSICHERUNG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900"/>
              </a:spcBef>
              <a:buSzPct val="130000"/>
              <a:buNone/>
            </a:pPr>
            <a:r>
              <a:rPr lang="de-DE" sz="1200" b="1" spc="15" dirty="0"/>
              <a:t>Datensatz Betriebsdaten (DSBD)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75" spc="15" dirty="0"/>
              <a:t>Übermittlung relevanter Änderungen </a:t>
            </a:r>
            <a:br>
              <a:rPr lang="de-DE" altLang="de-DE" sz="1275" spc="15" dirty="0"/>
            </a:br>
            <a:r>
              <a:rPr lang="de-DE" altLang="de-DE" sz="1275" spc="15" dirty="0"/>
              <a:t>(schon bisher) sowie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anlassbezogen </a:t>
            </a:r>
            <a:b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Bestandsdaten (neu)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75" spc="23" dirty="0"/>
              <a:t>Hintergrund: Kopplung von Betriebsnummer </a:t>
            </a:r>
            <a:br>
              <a:rPr lang="de-DE" altLang="de-DE" sz="1275" spc="23" dirty="0"/>
            </a:br>
            <a:r>
              <a:rPr lang="de-DE" altLang="de-DE" sz="1275" spc="23" dirty="0"/>
              <a:t>(BA) </a:t>
            </a:r>
            <a:r>
              <a:rPr lang="de-DE" altLang="de-DE" sz="1275" spc="15" dirty="0"/>
              <a:t>und Unternehmernummer (UV) </a:t>
            </a:r>
            <a:endParaRPr lang="de-DE" altLang="de-DE" sz="1275" b="1" spc="15" dirty="0">
              <a:solidFill>
                <a:srgbClr val="00B0F0"/>
              </a:solidFill>
            </a:endParaRP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tabLst>
                <a:tab pos="5514975" algn="r"/>
              </a:tabLst>
              <a:defRPr/>
            </a:pPr>
            <a:r>
              <a:rPr lang="de-DE" altLang="de-DE" sz="1275" b="1" spc="23" dirty="0">
                <a:solidFill>
                  <a:schemeClr val="bg2">
                    <a:lumMod val="10000"/>
                  </a:schemeClr>
                </a:solidFill>
              </a:rPr>
              <a:t>Initialmeldung </a:t>
            </a:r>
            <a:r>
              <a:rPr lang="de-DE" altLang="de-DE" sz="1275" spc="23" dirty="0"/>
              <a:t>mit Abgabegrund „09“ </a:t>
            </a:r>
            <a:br>
              <a:rPr lang="de-DE" altLang="de-DE" sz="1275" spc="23" dirty="0"/>
            </a:br>
            <a:r>
              <a:rPr lang="de-DE" altLang="de-DE" sz="1275" spc="23" dirty="0"/>
              <a:t>spätestens </a:t>
            </a:r>
            <a:r>
              <a:rPr lang="de-DE" altLang="de-DE" sz="1275" spc="15" dirty="0"/>
              <a:t>bis 31. Mai 2024 </a:t>
            </a:r>
          </a:p>
          <a:p>
            <a:pPr>
              <a:lnSpc>
                <a:spcPts val="1725"/>
              </a:lnSpc>
              <a:spcBef>
                <a:spcPts val="1800"/>
              </a:spcBef>
              <a:buSzPct val="130000"/>
              <a:tabLst>
                <a:tab pos="5514975" algn="r"/>
              </a:tabLst>
              <a:defRPr/>
            </a:pPr>
            <a:r>
              <a:rPr lang="de-DE" sz="1275" b="1" spc="23" dirty="0">
                <a:solidFill>
                  <a:schemeClr val="tx2"/>
                </a:solidFill>
              </a:rPr>
              <a:t>HINWEIS: </a:t>
            </a:r>
            <a:r>
              <a:rPr lang="de-DE" altLang="de-DE" sz="1275" spc="23" dirty="0"/>
              <a:t>Entgeltabrechnungsprogramme </a:t>
            </a:r>
            <a:br>
              <a:rPr lang="de-DE" altLang="de-DE" sz="1275" spc="23" dirty="0"/>
            </a:br>
            <a:r>
              <a:rPr lang="de-DE" altLang="de-DE" sz="1275" spc="23" dirty="0"/>
              <a:t>lösen die </a:t>
            </a:r>
            <a:r>
              <a:rPr lang="de-DE" altLang="de-DE" sz="1275" spc="15" dirty="0"/>
              <a:t>Initialmeldung automatisiert aus, </a:t>
            </a:r>
            <a:br>
              <a:rPr lang="de-DE" altLang="de-DE" sz="1275" spc="15" dirty="0"/>
            </a:br>
            <a:r>
              <a:rPr lang="de-DE" altLang="de-DE" sz="1275" spc="15" dirty="0"/>
              <a:t>d. h. grundsätzlich ohne Zutun des Arbeitgebers</a:t>
            </a:r>
          </a:p>
          <a:p>
            <a:pPr>
              <a:lnSpc>
                <a:spcPts val="1650"/>
              </a:lnSpc>
              <a:spcBef>
                <a:spcPts val="900"/>
              </a:spcBef>
              <a:buSzPct val="130000"/>
            </a:pPr>
            <a:endParaRPr lang="de-DE" b="1" spc="15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B91FBD-6A91-2054-F246-39AA4358C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Elektronischer Datenaustausch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>
                <a:solidFill>
                  <a:srgbClr val="95939A"/>
                </a:solidFill>
              </a:rPr>
              <a:t>Alles Wichtige für das Jahr 2024</a:t>
            </a:r>
            <a:endParaRPr lang="de-DE" dirty="0">
              <a:solidFill>
                <a:srgbClr val="95939A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447D684-01D8-C47E-FE85-9B527750A766}"/>
              </a:ext>
            </a:extLst>
          </p:cNvPr>
          <p:cNvGrpSpPr/>
          <p:nvPr/>
        </p:nvGrpSpPr>
        <p:grpSpPr>
          <a:xfrm>
            <a:off x="4968321" y="2571749"/>
            <a:ext cx="1215000" cy="1332000"/>
            <a:chOff x="1224000" y="2340000"/>
            <a:chExt cx="1800000" cy="1776000"/>
          </a:xfrm>
          <a:solidFill>
            <a:schemeClr val="bg1">
              <a:lumMod val="95000"/>
            </a:schemeClr>
          </a:solidFill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5C8C75D-0C78-E828-1D3E-C33BF6E24EAF}"/>
                </a:ext>
              </a:extLst>
            </p:cNvPr>
            <p:cNvSpPr txBox="1"/>
            <p:nvPr/>
          </p:nvSpPr>
          <p:spPr>
            <a:xfrm>
              <a:off x="1224000" y="2340000"/>
              <a:ext cx="1800000" cy="1776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574480B-F2C8-40AA-A228-84940E32C683}"/>
                </a:ext>
              </a:extLst>
            </p:cNvPr>
            <p:cNvSpPr txBox="1"/>
            <p:nvPr/>
          </p:nvSpPr>
          <p:spPr>
            <a:xfrm>
              <a:off x="1332821" y="3683611"/>
              <a:ext cx="1600000" cy="30777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DE" sz="900" b="1" dirty="0">
                  <a:latin typeface="+mj-lt"/>
                  <a:cs typeface="Arial" panose="020B0604020202020204" pitchFamily="34" charset="0"/>
                </a:rPr>
                <a:t>Arbeitgeber</a:t>
              </a:r>
            </a:p>
          </p:txBody>
        </p:sp>
        <p:pic>
          <p:nvPicPr>
            <p:cNvPr id="11" name="Grafik 10" descr="Büromitarbeiterin mit einfarbiger Füllung">
              <a:extLst>
                <a:ext uri="{FF2B5EF4-FFF2-40B4-BE49-F238E27FC236}">
                  <a16:creationId xmlns:a16="http://schemas.microsoft.com/office/drawing/2014/main" id="{8D823C80-CBC1-B0CF-C4FA-BDF4A796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6527" y="2520000"/>
              <a:ext cx="1080000" cy="1080000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A67FA6B-C19C-B120-F00A-271A08EE72E1}"/>
              </a:ext>
            </a:extLst>
          </p:cNvPr>
          <p:cNvGrpSpPr/>
          <p:nvPr/>
        </p:nvGrpSpPr>
        <p:grpSpPr>
          <a:xfrm>
            <a:off x="7452320" y="2571750"/>
            <a:ext cx="1288454" cy="1332000"/>
            <a:chOff x="9495468" y="2529000"/>
            <a:chExt cx="1717939" cy="1775999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5D99169-4A88-EB4C-3FA0-39C4D4A1EBA6}"/>
                </a:ext>
              </a:extLst>
            </p:cNvPr>
            <p:cNvSpPr txBox="1"/>
            <p:nvPr/>
          </p:nvSpPr>
          <p:spPr>
            <a:xfrm>
              <a:off x="9495468" y="2529000"/>
              <a:ext cx="1620000" cy="1775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E7E13B1-E10A-429E-15BE-243F4EE9368D}"/>
                </a:ext>
              </a:extLst>
            </p:cNvPr>
            <p:cNvSpPr txBox="1"/>
            <p:nvPr/>
          </p:nvSpPr>
          <p:spPr>
            <a:xfrm>
              <a:off x="9593407" y="3800612"/>
              <a:ext cx="1620000" cy="49244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DE" sz="900" b="1" dirty="0">
                  <a:latin typeface="+mj-lt"/>
                  <a:cs typeface="Arial" panose="020B0604020202020204" pitchFamily="34" charset="0"/>
                </a:rPr>
                <a:t>Bundesagentur für Arbeit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6F15E0B-173D-69FA-5674-C3688355A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800" y="2710800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AD54854B-907C-6D9B-B1B2-7EC54E5823AE}"/>
              </a:ext>
            </a:extLst>
          </p:cNvPr>
          <p:cNvSpPr/>
          <p:nvPr/>
        </p:nvSpPr>
        <p:spPr>
          <a:xfrm>
            <a:off x="5886321" y="3043368"/>
            <a:ext cx="1836000" cy="405000"/>
          </a:xfrm>
          <a:prstGeom prst="rightArrow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spc="8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DSBD, Initialmeldung „09“</a:t>
            </a:r>
          </a:p>
        </p:txBody>
      </p:sp>
      <p:sp>
        <p:nvSpPr>
          <p:cNvPr id="8" name="Flussdiagramm: Dokument 7">
            <a:extLst>
              <a:ext uri="{FF2B5EF4-FFF2-40B4-BE49-F238E27FC236}">
                <a16:creationId xmlns:a16="http://schemas.microsoft.com/office/drawing/2014/main" id="{B1D4676F-35F9-9B27-FD04-9C14BEE21C2C}"/>
              </a:ext>
            </a:extLst>
          </p:cNvPr>
          <p:cNvSpPr/>
          <p:nvPr/>
        </p:nvSpPr>
        <p:spPr bwMode="auto">
          <a:xfrm flipH="1">
            <a:off x="7318373" y="951548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200" b="1" dirty="0">
                <a:latin typeface="+mj-lt"/>
                <a:cs typeface="Arial" panose="020B0604020202020204" pitchFamily="34" charset="0"/>
              </a:rPr>
              <a:t>31. Mai 2024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32FC5D8-6D89-73D4-6136-5DBC1FEA1D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5793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pc="10" dirty="0"/>
              <a:t>Lohnsteuer</a:t>
            </a:r>
            <a:br>
              <a:rPr lang="de-DE" sz="4000" spc="10" dirty="0"/>
            </a:br>
            <a:br>
              <a:rPr lang="de-DE" sz="4000" spc="10" dirty="0"/>
            </a:br>
            <a:endParaRPr lang="de-DE" spc="-1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hkk Seminar zum</a:t>
            </a:r>
            <a:br>
              <a:rPr lang="de-DE" dirty="0"/>
            </a:br>
            <a:r>
              <a:rPr lang="de-DE"/>
              <a:t>Jahreswechsel </a:t>
            </a:r>
            <a:r>
              <a:rPr lang="de-DE" dirty="0"/>
              <a:t>2023/2024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55</a:t>
            </a:fld>
            <a:endParaRPr lang="de-DE" dirty="0"/>
          </a:p>
        </p:txBody>
      </p:sp>
      <p:pic>
        <p:nvPicPr>
          <p:cNvPr id="7" name="Grafik 6" descr="Ein Bild, das Person, drinnen, Wand, Frau enthält.&#10;&#10;Automatisch generierte Beschreibung">
            <a:extLst>
              <a:ext uri="{FF2B5EF4-FFF2-40B4-BE49-F238E27FC236}">
                <a16:creationId xmlns:a16="http://schemas.microsoft.com/office/drawing/2014/main" id="{43189D69-9B77-EC2D-4878-110BBC735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3043"/>
            <a:ext cx="2520696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7433"/>
      </p:ext>
    </p:extLst>
  </p:cSld>
  <p:clrMapOvr>
    <a:masterClrMapping/>
  </p:clrMapOvr>
  <p:transition advClick="0" advTm="6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15" dirty="0"/>
              <a:t>LOHNSTEUER</a:t>
            </a:r>
            <a:endParaRPr lang="de-DE" b="0" spc="15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704086" cy="3304698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spcBef>
                <a:spcPts val="0"/>
              </a:spcBef>
              <a:buClr>
                <a:srgbClr val="009EEB"/>
              </a:buClr>
              <a:buSzPct val="130000"/>
              <a:buNone/>
              <a:defRPr/>
            </a:pPr>
            <a:r>
              <a:rPr lang="de-DE" altLang="de-DE" sz="1200" b="1" spc="8" dirty="0"/>
              <a:t>Erhöhung Grund- und Kinderfreibetrag</a:t>
            </a:r>
            <a:endParaRPr lang="de-DE" altLang="de-DE" sz="1200" spc="-8" dirty="0"/>
          </a:p>
          <a:p>
            <a:pPr marL="214313" lvl="1" indent="-214313">
              <a:lnSpc>
                <a:spcPts val="157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de-DE" altLang="de-DE" sz="1275" b="1" spc="8" dirty="0">
                <a:solidFill>
                  <a:schemeClr val="bg2">
                    <a:lumMod val="10000"/>
                  </a:schemeClr>
                </a:solidFill>
              </a:rPr>
              <a:t>Grundfreibetrag</a:t>
            </a:r>
            <a:r>
              <a:rPr lang="de-DE" altLang="de-DE" sz="1275" spc="8" dirty="0"/>
              <a:t> steigt erneut zum 1. Januar 2024 – </a:t>
            </a:r>
            <a:r>
              <a:rPr lang="de-DE" altLang="de-DE" sz="1275" spc="15" dirty="0"/>
              <a:t>um 696 auf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11.604 EUR </a:t>
            </a:r>
            <a:endParaRPr lang="de-DE" sz="1275" b="1" spc="15" dirty="0">
              <a:solidFill>
                <a:schemeClr val="bg2">
                  <a:lumMod val="10000"/>
                </a:schemeClr>
              </a:solidFill>
            </a:endParaRPr>
          </a:p>
          <a:p>
            <a:pPr marL="214313" lvl="1" indent="-214313">
              <a:lnSpc>
                <a:spcPts val="157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de-DE" sz="1275" spc="15" dirty="0"/>
              <a:t>Anhebung </a:t>
            </a:r>
            <a:r>
              <a:rPr lang="de-DE" sz="1275" b="1" spc="15" dirty="0">
                <a:solidFill>
                  <a:schemeClr val="bg2">
                    <a:lumMod val="10000"/>
                  </a:schemeClr>
                </a:solidFill>
              </a:rPr>
              <a:t>Kinder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freibetrag</a:t>
            </a:r>
            <a:r>
              <a:rPr lang="de-DE" altLang="de-DE" sz="1275" spc="15" dirty="0"/>
              <a:t> je Elternteil zum 1. Januar 2024 um 180 auf </a:t>
            </a:r>
            <a:r>
              <a:rPr lang="de-DE" altLang="de-DE" sz="1275" b="1" spc="15" dirty="0">
                <a:solidFill>
                  <a:schemeClr val="bg2">
                    <a:lumMod val="10000"/>
                  </a:schemeClr>
                </a:solidFill>
              </a:rPr>
              <a:t>3.192 EUR </a:t>
            </a:r>
            <a:endParaRPr lang="de-DE" altLang="de-DE" sz="1275" spc="15" dirty="0">
              <a:solidFill>
                <a:schemeClr val="bg2">
                  <a:lumMod val="10000"/>
                </a:schemeClr>
              </a:solidFill>
            </a:endParaRPr>
          </a:p>
          <a:p>
            <a:pPr marL="197644" lvl="1" indent="0">
              <a:lnSpc>
                <a:spcPts val="1575"/>
              </a:lnSpc>
              <a:spcBef>
                <a:spcPts val="9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None/>
              <a:defRPr/>
            </a:pPr>
            <a:endParaRPr lang="de-DE" altLang="de-DE" sz="1275" spc="15" dirty="0"/>
          </a:p>
          <a:p>
            <a:pPr marL="404813" lvl="1" indent="-207169"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Symbol" panose="05050102010706020507" pitchFamily="18" charset="2"/>
              <a:buChar char="-"/>
              <a:defRPr/>
            </a:pPr>
            <a:endParaRPr lang="de-DE" altLang="de-DE" sz="1275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45A0C-E9B1-4D01-1681-5A11CFABE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Inflationsausgleichsgesetz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Alles Wichtige für das Jahr 2024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D8D221C3-F284-4459-971C-9237AF61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87662"/>
              </p:ext>
            </p:extLst>
          </p:nvPr>
        </p:nvGraphicFramePr>
        <p:xfrm>
          <a:off x="611560" y="2374528"/>
          <a:ext cx="6480000" cy="17180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427"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Grundfreibetrag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Freibeträge Kinderexistenzminimum*</a:t>
                      </a:r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9.408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7.812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9.744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8.388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extLst>
                  <a:ext uri="{0D108BD9-81ED-4DB2-BD59-A6C34878D82A}">
                    <a16:rowId xmlns:a16="http://schemas.microsoft.com/office/drawing/2014/main" val="18952797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10.347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8.548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extLst>
                  <a:ext uri="{0D108BD9-81ED-4DB2-BD59-A6C34878D82A}">
                    <a16:rowId xmlns:a16="http://schemas.microsoft.com/office/drawing/2014/main" val="2404403754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10.908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8.952 EUR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extLst>
                  <a:ext uri="{0D108BD9-81ED-4DB2-BD59-A6C34878D82A}">
                    <a16:rowId xmlns:a16="http://schemas.microsoft.com/office/drawing/2014/main" val="4186956594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2024</a:t>
                      </a:r>
                      <a:endParaRPr lang="de-DE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11.604 EUR</a:t>
                      </a:r>
                      <a:endParaRPr lang="de-DE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2024</a:t>
                      </a:r>
                      <a:endParaRPr lang="de-DE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9.312 EUR</a:t>
                      </a:r>
                      <a:endParaRPr lang="de-DE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0" marB="34290" anchor="ctr"/>
                </a:tc>
                <a:extLst>
                  <a:ext uri="{0D108BD9-81ED-4DB2-BD59-A6C34878D82A}">
                    <a16:rowId xmlns:a16="http://schemas.microsoft.com/office/drawing/2014/main" val="291294092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2F9DE48-4791-2376-B71F-23BFF265B599}"/>
              </a:ext>
            </a:extLst>
          </p:cNvPr>
          <p:cNvSpPr txBox="1"/>
          <p:nvPr/>
        </p:nvSpPr>
        <p:spPr>
          <a:xfrm>
            <a:off x="492338" y="4416196"/>
            <a:ext cx="7020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30000"/>
              <a:tabLst>
                <a:tab pos="132160" algn="l"/>
              </a:tabLst>
              <a:defRPr/>
            </a:pPr>
            <a:r>
              <a:rPr lang="de-DE" sz="900" spc="8" dirty="0">
                <a:latin typeface="+mj-lt"/>
                <a:cs typeface="Arial" panose="020B0604020202020204" pitchFamily="34" charset="0"/>
              </a:rPr>
              <a:t>*)	Kinderfreibetrag plus Freibetrag für den Betreuungs-/Erziehungs-/Ausbildungsbedarf je Kind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8ED654-9DBE-C326-79A9-33D6A5B17B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91627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15" dirty="0"/>
              <a:t>LOHNSTEUER</a:t>
            </a:r>
            <a:endParaRPr lang="de-DE" b="0" spc="15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725"/>
              </a:lnSpc>
              <a:spcBef>
                <a:spcPts val="450"/>
              </a:spcBef>
              <a:buSzPct val="130000"/>
              <a:buNone/>
            </a:pPr>
            <a:r>
              <a:rPr lang="de-DE" sz="1200" b="1" spc="15" dirty="0"/>
              <a:t>Zur Abmilderung der gestiegenen Verbraucherpreise 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Bis 31. Dezember 2024 </a:t>
            </a:r>
            <a:r>
              <a:rPr lang="de-DE" sz="1200" spc="15" dirty="0"/>
              <a:t>in Form von Zuschüssen/Sachbezügen bis max.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3.000 EUR</a:t>
            </a:r>
            <a:r>
              <a:rPr lang="de-DE" sz="1200" spc="15" dirty="0"/>
              <a:t>, z. B. 1.000 EUR in 2022, 1.000 EUR in 2023 und weitere 1.000 EUR in 2024  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Mehrfachbeschäftigte: </a:t>
            </a:r>
            <a:r>
              <a:rPr lang="de-DE" sz="1200" spc="15" dirty="0"/>
              <a:t>Anspruch auf jeweils 3.000 EUR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pro Dienstverhältnis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Steuer-/Beitragsfreiheit</a:t>
            </a:r>
            <a:r>
              <a:rPr lang="de-DE" sz="1200" spc="15" dirty="0"/>
              <a:t>, sofern zusätzlich zum ohnehin geschuldeten Arbeitslohn (also nicht im Rahmen von Entgeltverzicht/-umwandlung)</a:t>
            </a:r>
          </a:p>
          <a:p>
            <a:pPr marL="214313" indent="-214313">
              <a:lnSpc>
                <a:spcPts val="1725"/>
              </a:lnSpc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Dokumentation: </a:t>
            </a:r>
            <a:r>
              <a:rPr lang="de-DE" sz="1200" spc="15" dirty="0"/>
              <a:t>Arbeitgeber können Zusammenhang mit Preissteigerung „in beliebiger Form“ deutlich machen, also z. B. auf Überweisungsträger</a:t>
            </a:r>
          </a:p>
          <a:p>
            <a:pPr marL="0" indent="0">
              <a:lnSpc>
                <a:spcPts val="1725"/>
              </a:lnSpc>
              <a:spcBef>
                <a:spcPts val="180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HINWEIS:</a:t>
            </a:r>
            <a:r>
              <a:rPr lang="de-DE" sz="1200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spc="15" dirty="0"/>
              <a:t>Kein Progressionsvorbehalt, keine Berücksichtigung IAP in Steuererklärung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CE835F-B151-73F1-CD5A-40B8CE274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Prämie als Inflationsausgleich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2" name="Flussdiagramm: Dokument 1">
            <a:extLst>
              <a:ext uri="{FF2B5EF4-FFF2-40B4-BE49-F238E27FC236}">
                <a16:creationId xmlns:a16="http://schemas.microsoft.com/office/drawing/2014/main" id="{419F37FA-AAD6-4764-4B5F-3889160CFACD}"/>
              </a:ext>
            </a:extLst>
          </p:cNvPr>
          <p:cNvSpPr/>
          <p:nvPr/>
        </p:nvSpPr>
        <p:spPr bwMode="auto">
          <a:xfrm flipH="1">
            <a:off x="7329487" y="938374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000" b="1" dirty="0">
                <a:latin typeface="+mj-lt"/>
                <a:cs typeface="Arial" panose="020B0604020202020204" pitchFamily="34" charset="0"/>
              </a:rPr>
              <a:t>31. Dezember 2024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D8A617-730F-8CAE-0A8F-410138BEF1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44942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15" dirty="0"/>
              <a:t>LOHNSTEUER</a:t>
            </a:r>
            <a:endParaRPr lang="de-DE" b="0" spc="15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900"/>
              </a:spcBef>
              <a:buSzPct val="130000"/>
              <a:buNone/>
            </a:pPr>
            <a:r>
              <a:rPr lang="de-DE" sz="1200" b="1" spc="8" dirty="0">
                <a:solidFill>
                  <a:schemeClr val="tx2"/>
                </a:solidFill>
              </a:rPr>
              <a:t>HINWEIS: </a:t>
            </a:r>
            <a:r>
              <a:rPr lang="de-DE" sz="1200" spc="8" dirty="0"/>
              <a:t>Kürzung für Frühstück =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6 EUR </a:t>
            </a:r>
            <a:r>
              <a:rPr lang="de-DE" sz="1200" spc="8" dirty="0"/>
              <a:t>(20 %) bzw. für Mittag-/Abendessen = </a:t>
            </a:r>
            <a:br>
              <a:rPr lang="de-DE" sz="1200" spc="8" dirty="0"/>
            </a:br>
            <a:r>
              <a:rPr lang="de-DE" sz="1200" spc="8" dirty="0"/>
              <a:t>jeweils </a:t>
            </a: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12 EUR </a:t>
            </a:r>
            <a:r>
              <a:rPr lang="de-DE" sz="1200" spc="8" dirty="0"/>
              <a:t>(40 %)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30000"/>
            </a:pPr>
            <a:endParaRPr lang="de-DE" sz="1200" b="1" spc="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E2A69E5-32BF-BFD3-F45D-2B9E5EECE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Wachstumschancengesetz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E04C5836-A95D-4EDF-87C2-309114958E0D}"/>
              </a:ext>
            </a:extLst>
          </p:cNvPr>
          <p:cNvSpPr/>
          <p:nvPr/>
        </p:nvSpPr>
        <p:spPr>
          <a:xfrm>
            <a:off x="613627" y="1167677"/>
            <a:ext cx="7020000" cy="567531"/>
          </a:xfrm>
          <a:prstGeom prst="round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 eaLnBrk="0" hangingPunct="0">
              <a:lnSpc>
                <a:spcPts val="1725"/>
              </a:lnSpc>
              <a:defRPr/>
            </a:pPr>
            <a:r>
              <a:rPr lang="de-DE" sz="1200" b="1" kern="0" spc="1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Anhebung Verpflegungspauschalen</a:t>
            </a:r>
          </a:p>
          <a:p>
            <a:pPr algn="ctr" defTabSz="685800" eaLnBrk="0" hangingPunct="0">
              <a:lnSpc>
                <a:spcPts val="1725"/>
              </a:lnSpc>
              <a:defRPr/>
            </a:pPr>
            <a:r>
              <a:rPr lang="de-DE" sz="1200" kern="0" spc="1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(Inland, ab 1. Januar 2024)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64AD4A9-9112-4E4F-CCA7-A567E228AAEA}"/>
              </a:ext>
            </a:extLst>
          </p:cNvPr>
          <p:cNvGrpSpPr/>
          <p:nvPr/>
        </p:nvGrpSpPr>
        <p:grpSpPr>
          <a:xfrm>
            <a:off x="613627" y="1843405"/>
            <a:ext cx="2160000" cy="1931239"/>
            <a:chOff x="900000" y="2446263"/>
            <a:chExt cx="2880000" cy="2574985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C7D2B8B-06D7-A6BF-D22F-48ECB8285424}"/>
                </a:ext>
              </a:extLst>
            </p:cNvPr>
            <p:cNvGrpSpPr/>
            <p:nvPr/>
          </p:nvGrpSpPr>
          <p:grpSpPr>
            <a:xfrm>
              <a:off x="900000" y="2446263"/>
              <a:ext cx="2880000" cy="2574985"/>
              <a:chOff x="900000" y="2446263"/>
              <a:chExt cx="2880000" cy="257498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0D67A550-DD5D-4D66-8AC3-041B43FF9F15}"/>
                  </a:ext>
                </a:extLst>
              </p:cNvPr>
              <p:cNvGrpSpPr/>
              <p:nvPr/>
            </p:nvGrpSpPr>
            <p:grpSpPr>
              <a:xfrm>
                <a:off x="900000" y="2446263"/>
                <a:ext cx="2880000" cy="1162262"/>
                <a:chOff x="900000" y="2174524"/>
                <a:chExt cx="2880000" cy="1162262"/>
              </a:xfrm>
            </p:grpSpPr>
            <p:sp>
              <p:nvSpPr>
                <p:cNvPr id="13" name="Rechteck: abgerundete Ecken 12">
                  <a:extLst>
                    <a:ext uri="{FF2B5EF4-FFF2-40B4-BE49-F238E27FC236}">
                      <a16:creationId xmlns:a16="http://schemas.microsoft.com/office/drawing/2014/main" id="{443B1219-AB8B-4726-A853-ADF92145B0D0}"/>
                    </a:ext>
                  </a:extLst>
                </p:cNvPr>
                <p:cNvSpPr/>
                <p:nvPr/>
              </p:nvSpPr>
              <p:spPr>
                <a:xfrm>
                  <a:off x="900000" y="2654524"/>
                  <a:ext cx="2880000" cy="682262"/>
                </a:xfrm>
                <a:prstGeom prst="roundRect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lnSpc>
                      <a:spcPct val="110000"/>
                    </a:lnSpc>
                    <a:defRPr/>
                  </a:pPr>
                  <a:r>
                    <a:rPr lang="de-DE" sz="1200" b="1" kern="0" spc="15" dirty="0">
                      <a:solidFill>
                        <a:schemeClr val="bg2">
                          <a:lumMod val="10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24 Stunden Abwesenheit</a:t>
                  </a:r>
                  <a:endParaRPr lang="de-DE" sz="1200" kern="0" spc="15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Pfeil: nach unten 15">
                  <a:extLst>
                    <a:ext uri="{FF2B5EF4-FFF2-40B4-BE49-F238E27FC236}">
                      <a16:creationId xmlns:a16="http://schemas.microsoft.com/office/drawing/2014/main" id="{737D623B-1B63-4339-8935-06D4C9D4F72E}"/>
                    </a:ext>
                  </a:extLst>
                </p:cNvPr>
                <p:cNvSpPr/>
                <p:nvPr/>
              </p:nvSpPr>
              <p:spPr bwMode="auto">
                <a:xfrm>
                  <a:off x="2159930" y="2174524"/>
                  <a:ext cx="360363" cy="431998"/>
                </a:xfrm>
                <a:prstGeom prst="downArrow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defRPr/>
                  </a:pPr>
                  <a:endParaRPr lang="de-DE" sz="1200" kern="0" spc="8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9CD2B3FD-16A5-48C6-9B8A-701EF7A201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0000" y="3708001"/>
                <a:ext cx="2880000" cy="1313247"/>
                <a:chOff x="1005608" y="2721368"/>
                <a:chExt cx="2879923" cy="1313863"/>
              </a:xfrm>
            </p:grpSpPr>
            <p:sp>
              <p:nvSpPr>
                <p:cNvPr id="8" name="Rechteck: abgerundete Ecken 7">
                  <a:extLst>
                    <a:ext uri="{FF2B5EF4-FFF2-40B4-BE49-F238E27FC236}">
                      <a16:creationId xmlns:a16="http://schemas.microsoft.com/office/drawing/2014/main" id="{B971D93D-9CA2-403A-8B4D-6D67370518D4}"/>
                    </a:ext>
                  </a:extLst>
                </p:cNvPr>
                <p:cNvSpPr/>
                <p:nvPr/>
              </p:nvSpPr>
              <p:spPr>
                <a:xfrm>
                  <a:off x="1005608" y="3333654"/>
                  <a:ext cx="2879923" cy="701577"/>
                </a:xfrm>
                <a:prstGeom prst="roundRect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54000" rIns="54000" anchor="ctr"/>
                <a:lstStyle/>
                <a:p>
                  <a:pPr algn="ctr" eaLnBrk="0" hangingPunct="0">
                    <a:lnSpc>
                      <a:spcPts val="1650"/>
                    </a:lnSpc>
                    <a:buClr>
                      <a:srgbClr val="00B0F0"/>
                    </a:buClr>
                    <a:buSzPct val="130000"/>
                    <a:defRPr/>
                  </a:pPr>
                  <a:r>
                    <a:rPr lang="de-DE" sz="1200" kern="0" spc="8" dirty="0">
                      <a:latin typeface="+mj-lt"/>
                      <a:cs typeface="Arial" panose="020B0604020202020204" pitchFamily="34" charset="0"/>
                    </a:rPr>
                    <a:t>28 EUR              </a:t>
                  </a:r>
                  <a:r>
                    <a:rPr lang="de-DE" sz="1200" b="1" kern="0" spc="8" dirty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30 EUR</a:t>
                  </a:r>
                </a:p>
              </p:txBody>
            </p:sp>
            <p:sp>
              <p:nvSpPr>
                <p:cNvPr id="9" name="Pfeil: nach unten 8">
                  <a:extLst>
                    <a:ext uri="{FF2B5EF4-FFF2-40B4-BE49-F238E27FC236}">
                      <a16:creationId xmlns:a16="http://schemas.microsoft.com/office/drawing/2014/main" id="{6E99139B-9E53-474B-99B5-9ECFBFCDE953}"/>
                    </a:ext>
                  </a:extLst>
                </p:cNvPr>
                <p:cNvSpPr/>
                <p:nvPr/>
              </p:nvSpPr>
              <p:spPr>
                <a:xfrm>
                  <a:off x="2265574" y="2721368"/>
                  <a:ext cx="360353" cy="432201"/>
                </a:xfrm>
                <a:prstGeom prst="downArrow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defRPr/>
                  </a:pPr>
                  <a:endParaRPr lang="de-DE" sz="1200" kern="0" spc="8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0" name="Pfeil: nach unten 9">
              <a:extLst>
                <a:ext uri="{FF2B5EF4-FFF2-40B4-BE49-F238E27FC236}">
                  <a16:creationId xmlns:a16="http://schemas.microsoft.com/office/drawing/2014/main" id="{79C8C0B1-5270-90A8-1A40-87E6E73D229F}"/>
                </a:ext>
              </a:extLst>
            </p:cNvPr>
            <p:cNvSpPr/>
            <p:nvPr/>
          </p:nvSpPr>
          <p:spPr bwMode="auto">
            <a:xfrm rot="13981114">
              <a:off x="2159512" y="4461285"/>
              <a:ext cx="360363" cy="431999"/>
            </a:xfrm>
            <a:prstGeom prst="downArrow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spc="8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1605083-17BB-D306-0732-A541FF95C825}"/>
              </a:ext>
            </a:extLst>
          </p:cNvPr>
          <p:cNvGrpSpPr/>
          <p:nvPr/>
        </p:nvGrpSpPr>
        <p:grpSpPr>
          <a:xfrm>
            <a:off x="3041704" y="1843405"/>
            <a:ext cx="2161923" cy="1929937"/>
            <a:chOff x="4160532" y="2448000"/>
            <a:chExt cx="2882564" cy="2573249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9665A13C-25ED-A35C-45A3-2E044F2C0A4D}"/>
                </a:ext>
              </a:extLst>
            </p:cNvPr>
            <p:cNvGrpSpPr/>
            <p:nvPr/>
          </p:nvGrpSpPr>
          <p:grpSpPr>
            <a:xfrm>
              <a:off x="4160532" y="2448000"/>
              <a:ext cx="2882564" cy="2573249"/>
              <a:chOff x="4160532" y="2448000"/>
              <a:chExt cx="2882564" cy="2573249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E894C898-FFB8-4B1C-A9CB-34338158A44D}"/>
                  </a:ext>
                </a:extLst>
              </p:cNvPr>
              <p:cNvGrpSpPr/>
              <p:nvPr/>
            </p:nvGrpSpPr>
            <p:grpSpPr>
              <a:xfrm>
                <a:off x="4160532" y="2448000"/>
                <a:ext cx="2880000" cy="1162261"/>
                <a:chOff x="4340623" y="2150200"/>
                <a:chExt cx="2880000" cy="1162261"/>
              </a:xfrm>
              <a:solidFill>
                <a:srgbClr val="00B0F0"/>
              </a:solidFill>
            </p:grpSpPr>
            <p:sp>
              <p:nvSpPr>
                <p:cNvPr id="2" name="Rechteck: abgerundete Ecken 1">
                  <a:extLst>
                    <a:ext uri="{FF2B5EF4-FFF2-40B4-BE49-F238E27FC236}">
                      <a16:creationId xmlns:a16="http://schemas.microsoft.com/office/drawing/2014/main" id="{38F67BDC-5EE5-4266-BDA6-7E770A2595DE}"/>
                    </a:ext>
                  </a:extLst>
                </p:cNvPr>
                <p:cNvSpPr/>
                <p:nvPr/>
              </p:nvSpPr>
              <p:spPr>
                <a:xfrm>
                  <a:off x="4340623" y="2630200"/>
                  <a:ext cx="2880000" cy="682261"/>
                </a:xfrm>
                <a:prstGeom prst="roundRect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lnSpc>
                      <a:spcPct val="110000"/>
                    </a:lnSpc>
                    <a:defRPr/>
                  </a:pPr>
                  <a:r>
                    <a:rPr lang="de-DE" sz="1200" b="1" kern="0" spc="15" dirty="0">
                      <a:solidFill>
                        <a:schemeClr val="bg2">
                          <a:lumMod val="10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An-/Abreisetag</a:t>
                  </a:r>
                  <a:endParaRPr lang="de-DE" sz="1200" kern="0" spc="15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Pfeil: nach unten 16">
                  <a:extLst>
                    <a:ext uri="{FF2B5EF4-FFF2-40B4-BE49-F238E27FC236}">
                      <a16:creationId xmlns:a16="http://schemas.microsoft.com/office/drawing/2014/main" id="{659DB3F8-2FA0-4A44-A2B9-DB55F2463673}"/>
                    </a:ext>
                  </a:extLst>
                </p:cNvPr>
                <p:cNvSpPr/>
                <p:nvPr/>
              </p:nvSpPr>
              <p:spPr bwMode="auto">
                <a:xfrm>
                  <a:off x="5603187" y="2150200"/>
                  <a:ext cx="360000" cy="431998"/>
                </a:xfrm>
                <a:prstGeom prst="downArrow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defRPr/>
                  </a:pPr>
                  <a:endParaRPr lang="de-DE" sz="1200" kern="0" spc="8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646747F0-8BBA-E24B-ED56-9C399FC68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096" y="3708001"/>
                <a:ext cx="2880000" cy="1313248"/>
                <a:chOff x="990599" y="2700115"/>
                <a:chExt cx="2879923" cy="1313864"/>
              </a:xfrm>
            </p:grpSpPr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EB9A4347-68B7-2764-023D-A8670E7D45D4}"/>
                    </a:ext>
                  </a:extLst>
                </p:cNvPr>
                <p:cNvSpPr/>
                <p:nvPr/>
              </p:nvSpPr>
              <p:spPr>
                <a:xfrm>
                  <a:off x="990599" y="3312402"/>
                  <a:ext cx="2879923" cy="701577"/>
                </a:xfrm>
                <a:prstGeom prst="roundRect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54000" rIns="54000" anchor="ctr"/>
                <a:lstStyle/>
                <a:p>
                  <a:pPr algn="ctr" eaLnBrk="0" hangingPunct="0">
                    <a:lnSpc>
                      <a:spcPts val="1650"/>
                    </a:lnSpc>
                    <a:buClr>
                      <a:srgbClr val="00B0F0"/>
                    </a:buClr>
                    <a:buSzPct val="130000"/>
                    <a:defRPr/>
                  </a:pPr>
                  <a:r>
                    <a:rPr lang="de-DE" sz="1200" kern="0" spc="8" dirty="0">
                      <a:latin typeface="+mj-lt"/>
                      <a:cs typeface="Arial" panose="020B0604020202020204" pitchFamily="34" charset="0"/>
                    </a:rPr>
                    <a:t>14 EUR              </a:t>
                  </a:r>
                  <a:r>
                    <a:rPr lang="de-DE" sz="1200" b="1" kern="0" spc="8" dirty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15 EUR</a:t>
                  </a:r>
                </a:p>
              </p:txBody>
            </p:sp>
            <p:sp>
              <p:nvSpPr>
                <p:cNvPr id="31" name="Pfeil: nach unten 30">
                  <a:extLst>
                    <a:ext uri="{FF2B5EF4-FFF2-40B4-BE49-F238E27FC236}">
                      <a16:creationId xmlns:a16="http://schemas.microsoft.com/office/drawing/2014/main" id="{C695C679-B675-2380-8370-E8E6F895B170}"/>
                    </a:ext>
                  </a:extLst>
                </p:cNvPr>
                <p:cNvSpPr/>
                <p:nvPr/>
              </p:nvSpPr>
              <p:spPr>
                <a:xfrm>
                  <a:off x="2250383" y="2700115"/>
                  <a:ext cx="360353" cy="432201"/>
                </a:xfrm>
                <a:prstGeom prst="downArrow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defRPr/>
                  </a:pPr>
                  <a:endParaRPr lang="de-DE" sz="1200" kern="0" spc="8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1" name="Pfeil: nach unten 10">
              <a:extLst>
                <a:ext uri="{FF2B5EF4-FFF2-40B4-BE49-F238E27FC236}">
                  <a16:creationId xmlns:a16="http://schemas.microsoft.com/office/drawing/2014/main" id="{E1DE5A8D-52F8-D296-651A-29C6BF3FC52C}"/>
                </a:ext>
              </a:extLst>
            </p:cNvPr>
            <p:cNvSpPr/>
            <p:nvPr/>
          </p:nvSpPr>
          <p:spPr bwMode="auto">
            <a:xfrm rot="13981114">
              <a:off x="5474648" y="4419606"/>
              <a:ext cx="360363" cy="431999"/>
            </a:xfrm>
            <a:prstGeom prst="downArrow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spc="8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147C9DE-DCAD-6323-13A6-15DE3DC79AF0}"/>
              </a:ext>
            </a:extLst>
          </p:cNvPr>
          <p:cNvGrpSpPr/>
          <p:nvPr/>
        </p:nvGrpSpPr>
        <p:grpSpPr>
          <a:xfrm>
            <a:off x="5500765" y="1843405"/>
            <a:ext cx="2160540" cy="1929937"/>
            <a:chOff x="7426080" y="2448000"/>
            <a:chExt cx="2880720" cy="2573250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FAFBF73A-3E8C-319B-1D50-98A1ECFFE509}"/>
                </a:ext>
              </a:extLst>
            </p:cNvPr>
            <p:cNvGrpSpPr/>
            <p:nvPr/>
          </p:nvGrpSpPr>
          <p:grpSpPr>
            <a:xfrm>
              <a:off x="7426080" y="2448000"/>
              <a:ext cx="2880720" cy="2573250"/>
              <a:chOff x="7426080" y="2448000"/>
              <a:chExt cx="2880720" cy="2573250"/>
            </a:xfrm>
          </p:grpSpPr>
          <p:sp>
            <p:nvSpPr>
              <p:cNvPr id="3" name="Rechteck: abgerundete Ecken 2">
                <a:extLst>
                  <a:ext uri="{FF2B5EF4-FFF2-40B4-BE49-F238E27FC236}">
                    <a16:creationId xmlns:a16="http://schemas.microsoft.com/office/drawing/2014/main" id="{C5110C37-9B9D-1D7B-2B89-7C2F2056F4FE}"/>
                  </a:ext>
                </a:extLst>
              </p:cNvPr>
              <p:cNvSpPr/>
              <p:nvPr/>
            </p:nvSpPr>
            <p:spPr>
              <a:xfrm>
                <a:off x="7426080" y="2928000"/>
                <a:ext cx="2880000" cy="682260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15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Abwesenheit </a:t>
                </a:r>
                <a:br>
                  <a:rPr lang="de-DE" sz="1200" b="1" kern="0" spc="15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b="1" kern="0" spc="15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&gt; 8 Stunden</a:t>
                </a:r>
                <a:endParaRPr lang="de-DE" sz="1200" kern="0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2" name="Pfeil: nach unten 21">
                <a:extLst>
                  <a:ext uri="{FF2B5EF4-FFF2-40B4-BE49-F238E27FC236}">
                    <a16:creationId xmlns:a16="http://schemas.microsoft.com/office/drawing/2014/main" id="{8AE6107F-E47B-6357-4051-67A0965728A2}"/>
                  </a:ext>
                </a:extLst>
              </p:cNvPr>
              <p:cNvSpPr/>
              <p:nvPr/>
            </p:nvSpPr>
            <p:spPr bwMode="auto">
              <a:xfrm>
                <a:off x="8686081" y="2448000"/>
                <a:ext cx="360000" cy="431998"/>
              </a:xfrm>
              <a:prstGeom prst="downArrow">
                <a:avLst/>
              </a:prstGeom>
              <a:solidFill>
                <a:schemeClr val="tx2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endParaRPr lang="de-DE" sz="1200" kern="0" spc="8" dirty="0">
                  <a:solidFill>
                    <a:prstClr val="white"/>
                  </a:solidFill>
                  <a:latin typeface="+mj-lt"/>
                </a:endParaRPr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1F0A9189-0492-818C-A6EC-2A70A2D3DC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26800" y="3708000"/>
                <a:ext cx="2880000" cy="1313250"/>
                <a:chOff x="973190" y="2714939"/>
                <a:chExt cx="2879923" cy="1313866"/>
              </a:xfrm>
            </p:grpSpPr>
            <p:sp>
              <p:nvSpPr>
                <p:cNvPr id="35" name="Rechteck: abgerundete Ecken 34">
                  <a:extLst>
                    <a:ext uri="{FF2B5EF4-FFF2-40B4-BE49-F238E27FC236}">
                      <a16:creationId xmlns:a16="http://schemas.microsoft.com/office/drawing/2014/main" id="{E749D79C-B7D5-B154-6098-3DBD65E4AF77}"/>
                    </a:ext>
                  </a:extLst>
                </p:cNvPr>
                <p:cNvSpPr/>
                <p:nvPr/>
              </p:nvSpPr>
              <p:spPr>
                <a:xfrm>
                  <a:off x="973190" y="3312402"/>
                  <a:ext cx="2879923" cy="716403"/>
                </a:xfrm>
                <a:prstGeom prst="roundRect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54000" rIns="54000" anchor="ctr"/>
                <a:lstStyle/>
                <a:p>
                  <a:pPr algn="ctr" eaLnBrk="0" hangingPunct="0">
                    <a:lnSpc>
                      <a:spcPts val="1650"/>
                    </a:lnSpc>
                    <a:buClr>
                      <a:srgbClr val="00B0F0"/>
                    </a:buClr>
                    <a:buSzPct val="130000"/>
                    <a:defRPr/>
                  </a:pPr>
                  <a:r>
                    <a:rPr lang="de-DE" sz="1200" kern="0" spc="8" dirty="0">
                      <a:latin typeface="+mj-lt"/>
                      <a:cs typeface="Arial" panose="020B0604020202020204" pitchFamily="34" charset="0"/>
                    </a:rPr>
                    <a:t>14 EUR              </a:t>
                  </a:r>
                  <a:r>
                    <a:rPr lang="de-DE" sz="1200" b="1" kern="0" spc="8" dirty="0">
                      <a:solidFill>
                        <a:schemeClr val="tx2"/>
                      </a:solidFill>
                      <a:latin typeface="+mj-lt"/>
                      <a:cs typeface="Arial" panose="020B0604020202020204" pitchFamily="34" charset="0"/>
                    </a:rPr>
                    <a:t>15 EUR</a:t>
                  </a:r>
                </a:p>
              </p:txBody>
            </p:sp>
            <p:sp>
              <p:nvSpPr>
                <p:cNvPr id="36" name="Pfeil: nach unten 35">
                  <a:extLst>
                    <a:ext uri="{FF2B5EF4-FFF2-40B4-BE49-F238E27FC236}">
                      <a16:creationId xmlns:a16="http://schemas.microsoft.com/office/drawing/2014/main" id="{B66C9959-C057-4DE9-05BE-5DB7B86958A4}"/>
                    </a:ext>
                  </a:extLst>
                </p:cNvPr>
                <p:cNvSpPr/>
                <p:nvPr/>
              </p:nvSpPr>
              <p:spPr>
                <a:xfrm>
                  <a:off x="2233157" y="2714939"/>
                  <a:ext cx="360353" cy="432201"/>
                </a:xfrm>
                <a:prstGeom prst="downArrow">
                  <a:avLst/>
                </a:prstGeom>
                <a:solidFill>
                  <a:schemeClr val="tx2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 eaLnBrk="0" hangingPunct="0">
                    <a:defRPr/>
                  </a:pPr>
                  <a:endParaRPr lang="de-DE" sz="1200" kern="0" spc="8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12" name="Pfeil: nach unten 11">
              <a:extLst>
                <a:ext uri="{FF2B5EF4-FFF2-40B4-BE49-F238E27FC236}">
                  <a16:creationId xmlns:a16="http://schemas.microsoft.com/office/drawing/2014/main" id="{B35294E6-C990-EE59-76BB-A9B4EE666EEC}"/>
                </a:ext>
              </a:extLst>
            </p:cNvPr>
            <p:cNvSpPr/>
            <p:nvPr/>
          </p:nvSpPr>
          <p:spPr bwMode="auto">
            <a:xfrm rot="13981114">
              <a:off x="8685899" y="4419608"/>
              <a:ext cx="360363" cy="431999"/>
            </a:xfrm>
            <a:prstGeom prst="downArrow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spc="8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776FD3C8-B5EC-F637-2EBC-A0F62D80DE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741779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15" dirty="0"/>
              <a:t>LOHNSTEUER</a:t>
            </a:r>
            <a:endParaRPr lang="de-DE" b="0" spc="15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SzPct val="130000"/>
              <a:buNone/>
            </a:pPr>
            <a:r>
              <a:rPr lang="de-DE" sz="1200" b="1" spc="15" dirty="0"/>
              <a:t>Neuer Höchstbetrag für Betriebsveranstaltungen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23" dirty="0"/>
              <a:t>Steuerfreiheit, wenn Veranstaltung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allen Angehörigen </a:t>
            </a:r>
            <a:r>
              <a:rPr lang="de-DE" sz="1200" spc="23" dirty="0"/>
              <a:t>des Betriebes/Betriebsteils offensteht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Unverändert sind maximal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zwei Betriebsveranstaltungen </a:t>
            </a:r>
            <a:r>
              <a:rPr lang="de-DE" sz="1200" spc="15" dirty="0"/>
              <a:t>jährlich begünstigt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Freibetrag steigt ab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1. Januar 2024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15" dirty="0"/>
              <a:t>von 110 auf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150 EUR </a:t>
            </a:r>
            <a:r>
              <a:rPr lang="de-DE" sz="1200" spc="15" dirty="0"/>
              <a:t>(inkl. Umsatzsteuer) je Betriebsfeier</a:t>
            </a:r>
          </a:p>
          <a:p>
            <a:pPr>
              <a:spcBef>
                <a:spcPts val="600"/>
              </a:spcBef>
              <a:buSzPct val="130000"/>
            </a:pPr>
            <a:endParaRPr lang="de-DE" sz="1200" b="1" spc="15" dirty="0">
              <a:solidFill>
                <a:srgbClr val="00B0F0"/>
              </a:solidFill>
            </a:endParaRPr>
          </a:p>
          <a:p>
            <a:pPr marL="0" indent="0">
              <a:spcBef>
                <a:spcPts val="60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BEISPIEL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spc="15" dirty="0"/>
              <a:t>Ein Unternehmen führt im Jahr 2024 drei Betriebsveranstaltungen mit Kosten von 100, 150 bzw. 200 EUR pro Teilnehmer durch. Die Arbeitnehmer nehmen an allen drei Veranstaltungen teil.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  <a:tabLst>
                <a:tab pos="5379244" algn="r"/>
              </a:tabLst>
            </a:pPr>
            <a:r>
              <a:rPr lang="de-DE" sz="1200" spc="15" dirty="0"/>
              <a:t>	</a:t>
            </a:r>
            <a:r>
              <a:rPr lang="de-DE" sz="1200" spc="8" dirty="0"/>
              <a:t>Es werden die zweite und dritte Feier als begünstigt angesehen (Wahlrecht!), um den Freibetrag </a:t>
            </a:r>
            <a:r>
              <a:rPr lang="de-DE" sz="1200" spc="15" dirty="0"/>
              <a:t>von 150 EUR pro Feier optimal auszunutzen. Steuerpflichtig sind 100 EUR für die erste und 50 EUR für die dritte Feier; diese Beträge können aber pauschal mit 25 % versteuert werden.</a:t>
            </a:r>
          </a:p>
          <a:p>
            <a:pPr marL="197644" indent="-197644">
              <a:lnSpc>
                <a:spcPts val="1650"/>
              </a:lnSpc>
              <a:spcBef>
                <a:spcPts val="900"/>
              </a:spcBef>
              <a:buSzPct val="130000"/>
              <a:tabLst>
                <a:tab pos="5379244" algn="r"/>
              </a:tabLst>
            </a:pPr>
            <a:endParaRPr lang="de-DE" sz="1200" spc="15" dirty="0"/>
          </a:p>
          <a:p>
            <a:pPr marL="197644" indent="-197644">
              <a:lnSpc>
                <a:spcPts val="1650"/>
              </a:lnSpc>
              <a:spcBef>
                <a:spcPts val="900"/>
              </a:spcBef>
              <a:buSzPct val="130000"/>
              <a:tabLst>
                <a:tab pos="5379244" algn="r"/>
              </a:tabLst>
            </a:pPr>
            <a:endParaRPr lang="de-DE" sz="1200" spc="15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5C39AE-F2EF-C633-B4BE-9820E7A276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Wachstumschancengesetz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9E5519-C395-4ED8-A61E-BC3D5F5F7A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17FD80F-64C7-4576-8C86-AC16CB452F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21146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 der GKV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Finanzentwicklung der hkk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14C5DCF-9FE5-E7FA-F507-F06894E455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276350"/>
            <a:ext cx="6191919" cy="3383632"/>
          </a:xfrm>
        </p:spPr>
        <p:txBody>
          <a:bodyPr/>
          <a:lstStyle/>
          <a:p>
            <a:r>
              <a:rPr lang="de-DE" dirty="0"/>
              <a:t>Durchschnittlicher Zusatzbeitrag für 2024 wurde von 1,6 % auf </a:t>
            </a:r>
            <a:r>
              <a:rPr lang="de-DE" b="1" dirty="0">
                <a:solidFill>
                  <a:srgbClr val="FF0000"/>
                </a:solidFill>
              </a:rPr>
              <a:t>1,7 %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angehoben.</a:t>
            </a:r>
            <a:br>
              <a:rPr lang="de-DE" dirty="0"/>
            </a:br>
            <a:endParaRPr lang="de-DE" dirty="0"/>
          </a:p>
          <a:p>
            <a:r>
              <a:rPr lang="de-DE" dirty="0"/>
              <a:t>Regulärer Bundeszuschuss für die KV in Höhe von 14,5 Milliarden Euro</a:t>
            </a:r>
          </a:p>
          <a:p>
            <a:endParaRPr lang="de-DE" dirty="0"/>
          </a:p>
          <a:p>
            <a:r>
              <a:rPr lang="de-DE" dirty="0">
                <a:effectLst/>
                <a:latin typeface="+mj-lt"/>
                <a:ea typeface="Times New Roman" panose="02020603050405020304" pitchFamily="18" charset="0"/>
              </a:rPr>
              <a:t>Entgegen koalitionsvertraglichen Ankündigungen erhält die GKV keine zusätzlichen Finanzmittel. </a:t>
            </a:r>
          </a:p>
          <a:p>
            <a:endParaRPr lang="de-DE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de-DE" dirty="0">
                <a:effectLst/>
                <a:latin typeface="+mj-lt"/>
                <a:ea typeface="Times New Roman" panose="02020603050405020304" pitchFamily="18" charset="0"/>
              </a:rPr>
              <a:t>Folge: ca. 1/3 der GKV-Mitglieder sind von Zusatzbeitragserhöhungen betroffen.  </a:t>
            </a:r>
          </a:p>
          <a:p>
            <a:endParaRPr lang="de-DE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de-DE" dirty="0">
                <a:latin typeface="+mj-lt"/>
                <a:ea typeface="Calibri" panose="020F0502020204030204" pitchFamily="34" charset="0"/>
              </a:rPr>
              <a:t>hkk ist auch in 2024 eine der wenigen Kassen mit einem Zusatzbeitragssatz &lt; 1 %</a:t>
            </a:r>
            <a:endParaRPr lang="de-DE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712775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pc="15" dirty="0"/>
              <a:t>LOHNSTEUER</a:t>
            </a:r>
            <a:endParaRPr lang="de-DE" b="0" spc="15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98835" algn="l"/>
              </a:tabLst>
            </a:pPr>
            <a:r>
              <a:rPr lang="de-DE" sz="1200" b="1" spc="15" dirty="0"/>
              <a:t>Aufbewahrungsfristen für Entgeltunterlagen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98835" algn="l"/>
              </a:tabLst>
            </a:pP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2674F0-E059-3E50-CA8D-C0BA0B948A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Viertes Bürokratieentlastungsgesetz (BEG IV)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BB1E3F1-BA55-4CB7-9CB1-00CEF8BB5D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BD0AEFF9-B1F2-4E54-101B-B1933D80EE7F}"/>
              </a:ext>
            </a:extLst>
          </p:cNvPr>
          <p:cNvSpPr txBox="1">
            <a:spLocks/>
          </p:cNvSpPr>
          <p:nvPr/>
        </p:nvSpPr>
        <p:spPr>
          <a:xfrm>
            <a:off x="628650" y="1096346"/>
            <a:ext cx="7425000" cy="351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25"/>
              </a:lnSpc>
              <a:spcBef>
                <a:spcPts val="900"/>
              </a:spcBef>
              <a:buSzPct val="130000"/>
              <a:buNone/>
              <a:tabLst>
                <a:tab pos="6319838" algn="r"/>
              </a:tabLst>
            </a:pPr>
            <a:endParaRPr lang="de-DE" sz="1200" b="1" spc="15" dirty="0"/>
          </a:p>
        </p:txBody>
      </p:sp>
      <p:pic>
        <p:nvPicPr>
          <p:cNvPr id="20" name="Grafik 19" descr="Archivbox (Archiv) mit einfarbiger Füllung">
            <a:extLst>
              <a:ext uri="{FF2B5EF4-FFF2-40B4-BE49-F238E27FC236}">
                <a16:creationId xmlns:a16="http://schemas.microsoft.com/office/drawing/2014/main" id="{8097627B-1D09-3065-BB9B-0FED1D229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0970" y="2076588"/>
            <a:ext cx="1080000" cy="1080000"/>
          </a:xfrm>
          <a:prstGeom prst="rect">
            <a:avLst/>
          </a:prstGeom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953F9020-A5C9-1639-544E-317068D1F4D0}"/>
              </a:ext>
            </a:extLst>
          </p:cNvPr>
          <p:cNvSpPr/>
          <p:nvPr/>
        </p:nvSpPr>
        <p:spPr bwMode="auto">
          <a:xfrm>
            <a:off x="4933200" y="3757984"/>
            <a:ext cx="3240000" cy="810000"/>
          </a:xfrm>
          <a:prstGeom prst="round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685800" eaLnBrk="0" hangingPunct="0">
              <a:lnSpc>
                <a:spcPct val="110000"/>
              </a:lnSpc>
              <a:defRPr/>
            </a:pPr>
            <a:r>
              <a:rPr lang="de-DE" sz="1125" b="1" kern="0" spc="8" dirty="0">
                <a:latin typeface="+mj-lt"/>
                <a:cs typeface="Arial" panose="020B0604020202020204" pitchFamily="34" charset="0"/>
              </a:rPr>
              <a:t>Reduziert:</a:t>
            </a:r>
            <a:r>
              <a:rPr lang="de-DE" sz="1125" kern="0" spc="8" dirty="0">
                <a:latin typeface="+mj-lt"/>
                <a:cs typeface="Arial" panose="020B0604020202020204" pitchFamily="34" charset="0"/>
              </a:rPr>
              <a:t> Unterlagen zur betrieblichen Gewinnermittlung (z. B. Buchungsbelege)</a:t>
            </a:r>
            <a:br>
              <a:rPr lang="de-DE" sz="1125" kern="0" spc="8" dirty="0">
                <a:latin typeface="+mj-lt"/>
                <a:cs typeface="Arial" panose="020B0604020202020204" pitchFamily="34" charset="0"/>
              </a:rPr>
            </a:br>
            <a:r>
              <a:rPr lang="de-DE" sz="1125" kern="0" spc="8" dirty="0">
                <a:latin typeface="+mj-lt"/>
                <a:cs typeface="Arial" panose="020B0604020202020204" pitchFamily="34" charset="0"/>
              </a:rPr>
              <a:t>sollen laut BEG IV </a:t>
            </a:r>
            <a:r>
              <a:rPr lang="de-DE" sz="1200" kern="0" spc="8" dirty="0">
                <a:latin typeface="+mj-lt"/>
                <a:cs typeface="Arial" panose="020B0604020202020204" pitchFamily="34" charset="0"/>
              </a:rPr>
              <a:t>künftig</a:t>
            </a:r>
            <a:r>
              <a:rPr lang="de-DE" sz="1125" kern="0" spc="8" dirty="0">
                <a:latin typeface="+mj-lt"/>
                <a:cs typeface="Arial" panose="020B0604020202020204" pitchFamily="34" charset="0"/>
              </a:rPr>
              <a:t> anstatt 10 nur</a:t>
            </a:r>
            <a:br>
              <a:rPr lang="de-DE" sz="1125" kern="0" spc="8" dirty="0">
                <a:latin typeface="+mj-lt"/>
                <a:cs typeface="Arial" panose="020B0604020202020204" pitchFamily="34" charset="0"/>
              </a:rPr>
            </a:br>
            <a:r>
              <a:rPr lang="de-DE" sz="1125" kern="0" spc="8" dirty="0">
                <a:latin typeface="+mj-lt"/>
                <a:cs typeface="Arial" panose="020B0604020202020204" pitchFamily="34" charset="0"/>
              </a:rPr>
              <a:t>noch </a:t>
            </a:r>
            <a:r>
              <a:rPr lang="de-DE" sz="1125" b="1" kern="0" spc="8" dirty="0">
                <a:latin typeface="+mj-lt"/>
                <a:cs typeface="Arial" panose="020B0604020202020204" pitchFamily="34" charset="0"/>
              </a:rPr>
              <a:t>8 Jahre </a:t>
            </a:r>
            <a:r>
              <a:rPr lang="de-DE" sz="1125" kern="0" spc="8" dirty="0">
                <a:latin typeface="+mj-lt"/>
                <a:cs typeface="Arial" panose="020B0604020202020204" pitchFamily="34" charset="0"/>
              </a:rPr>
              <a:t>aufbewahrt werden müssen</a:t>
            </a:r>
            <a:endParaRPr lang="de-DE" sz="1125" b="1" kern="0" spc="8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81770A8-81C8-91E4-7E2A-E6293C4C68A1}"/>
              </a:ext>
            </a:extLst>
          </p:cNvPr>
          <p:cNvGrpSpPr/>
          <p:nvPr/>
        </p:nvGrpSpPr>
        <p:grpSpPr>
          <a:xfrm>
            <a:off x="4930970" y="1701005"/>
            <a:ext cx="3240000" cy="1921979"/>
            <a:chOff x="6381625" y="2117361"/>
            <a:chExt cx="4320000" cy="256263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89FC956-D3C8-2374-97BB-9608A027510B}"/>
                </a:ext>
              </a:extLst>
            </p:cNvPr>
            <p:cNvGrpSpPr/>
            <p:nvPr/>
          </p:nvGrpSpPr>
          <p:grpSpPr>
            <a:xfrm>
              <a:off x="6381625" y="2117361"/>
              <a:ext cx="4320000" cy="2562639"/>
              <a:chOff x="838200" y="1451131"/>
              <a:chExt cx="4320000" cy="2562639"/>
            </a:xfrm>
          </p:grpSpPr>
          <p:sp>
            <p:nvSpPr>
              <p:cNvPr id="12" name="Rechteck: abgerundete Ecken 11">
                <a:extLst>
                  <a:ext uri="{FF2B5EF4-FFF2-40B4-BE49-F238E27FC236}">
                    <a16:creationId xmlns:a16="http://schemas.microsoft.com/office/drawing/2014/main" id="{7941014E-B1D1-0C76-2A50-EDCF4D8DDE43}"/>
                  </a:ext>
                </a:extLst>
              </p:cNvPr>
              <p:cNvSpPr/>
              <p:nvPr/>
            </p:nvSpPr>
            <p:spPr bwMode="auto">
              <a:xfrm>
                <a:off x="838200" y="1451131"/>
                <a:ext cx="4320000" cy="792000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b="1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Lohnsteuer</a:t>
                </a:r>
                <a:endParaRPr lang="de-DE" sz="1200" kern="0" spc="8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(§§ 41 Abs. 1 Satz 9 EStG, </a:t>
                </a:r>
                <a:b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de-DE" sz="1200" kern="0" spc="8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147 Abs. 3 Satz 1 AO)</a:t>
                </a:r>
              </a:p>
            </p:txBody>
          </p:sp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420B2954-D32A-D21F-2416-83B38BB00148}"/>
                  </a:ext>
                </a:extLst>
              </p:cNvPr>
              <p:cNvSpPr/>
              <p:nvPr/>
            </p:nvSpPr>
            <p:spPr bwMode="auto">
              <a:xfrm>
                <a:off x="838200" y="2933770"/>
                <a:ext cx="4320000" cy="1080000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anchor="ctr"/>
              <a:lstStyle/>
              <a:p>
                <a:pPr algn="ctr" defTabSz="685800" eaLnBrk="0" hangingPunct="0">
                  <a:lnSpc>
                    <a:spcPct val="110000"/>
                  </a:lnSpc>
                  <a:defRPr/>
                </a:pPr>
                <a:r>
                  <a:rPr lang="de-DE" sz="1125" b="1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Unverändert:</a:t>
                </a:r>
                <a:r>
                  <a:rPr lang="de-DE" sz="1125" kern="0" spc="8" dirty="0">
                    <a:solidFill>
                      <a:schemeClr val="bg2">
                        <a:lumMod val="10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de-DE" sz="1125" kern="0" spc="8" dirty="0">
                    <a:latin typeface="+mj-lt"/>
                    <a:cs typeface="Arial" panose="020B0604020202020204" pitchFamily="34" charset="0"/>
                  </a:rPr>
                  <a:t>bis zum </a:t>
                </a:r>
                <a:r>
                  <a:rPr lang="de-DE" sz="1200" kern="0" spc="8" dirty="0">
                    <a:latin typeface="+mj-lt"/>
                    <a:cs typeface="Arial" panose="020B0604020202020204" pitchFamily="34" charset="0"/>
                  </a:rPr>
                  <a:t>Ablauf</a:t>
                </a:r>
                <a:r>
                  <a:rPr lang="de-DE" sz="1125" kern="0" spc="8" dirty="0">
                    <a:latin typeface="+mj-lt"/>
                    <a:cs typeface="Arial" panose="020B0604020202020204" pitchFamily="34" charset="0"/>
                  </a:rPr>
                  <a:t> des</a:t>
                </a:r>
                <a:br>
                  <a:rPr lang="de-DE" sz="1125" kern="0" spc="8" dirty="0">
                    <a:latin typeface="+mj-lt"/>
                    <a:cs typeface="Arial" panose="020B0604020202020204" pitchFamily="34" charset="0"/>
                  </a:rPr>
                </a:br>
                <a:r>
                  <a:rPr lang="de-DE" sz="1125" kern="0" spc="8" dirty="0">
                    <a:latin typeface="+mj-lt"/>
                    <a:cs typeface="Arial" panose="020B0604020202020204" pitchFamily="34" charset="0"/>
                  </a:rPr>
                  <a:t>6. Kalenderjahres, das auf die zuletzt eingetragene Lohnzahlung folgt</a:t>
                </a:r>
                <a:endParaRPr lang="de-DE" sz="1125" b="1" kern="0" spc="8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Pfeil: nach unten 1">
              <a:extLst>
                <a:ext uri="{FF2B5EF4-FFF2-40B4-BE49-F238E27FC236}">
                  <a16:creationId xmlns:a16="http://schemas.microsoft.com/office/drawing/2014/main" id="{6BF4DDDD-2050-66A1-043E-9D6559FE450D}"/>
                </a:ext>
              </a:extLst>
            </p:cNvPr>
            <p:cNvSpPr/>
            <p:nvPr/>
          </p:nvSpPr>
          <p:spPr bwMode="auto">
            <a:xfrm>
              <a:off x="8361443" y="3089362"/>
              <a:ext cx="360363" cy="431998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350" kern="0" spc="8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D82649F-76CA-12AB-F2A3-BE67A2EC135F}"/>
              </a:ext>
            </a:extLst>
          </p:cNvPr>
          <p:cNvGrpSpPr/>
          <p:nvPr/>
        </p:nvGrpSpPr>
        <p:grpSpPr>
          <a:xfrm>
            <a:off x="610970" y="1701005"/>
            <a:ext cx="3240000" cy="1921979"/>
            <a:chOff x="621625" y="2117361"/>
            <a:chExt cx="4320000" cy="2562639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B22008F-A830-09B5-126E-7443A89B0131}"/>
                </a:ext>
              </a:extLst>
            </p:cNvPr>
            <p:cNvSpPr/>
            <p:nvPr/>
          </p:nvSpPr>
          <p:spPr bwMode="auto">
            <a:xfrm>
              <a:off x="621625" y="2117361"/>
              <a:ext cx="4320000" cy="7920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defTabSz="685800" eaLnBrk="0" hangingPunct="0">
                <a:lnSpc>
                  <a:spcPct val="110000"/>
                </a:lnSpc>
                <a:defRPr/>
              </a:pPr>
              <a:r>
                <a:rPr lang="de-DE" sz="1200" b="1" kern="0" spc="8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Sozialversicherung</a:t>
              </a:r>
              <a:endParaRPr lang="de-DE" sz="1200" kern="0" spc="8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algn="ctr" defTabSz="685800" eaLnBrk="0" hangingPunct="0">
                <a:lnSpc>
                  <a:spcPct val="110000"/>
                </a:lnSpc>
                <a:defRPr/>
              </a:pPr>
              <a:r>
                <a:rPr lang="de-DE" sz="1200" kern="0" spc="8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(§ 28f Abs. 1 SGB IV)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59AC4198-B2A1-9023-5064-67CF575C3135}"/>
                </a:ext>
              </a:extLst>
            </p:cNvPr>
            <p:cNvSpPr/>
            <p:nvPr/>
          </p:nvSpPr>
          <p:spPr bwMode="auto">
            <a:xfrm>
              <a:off x="621625" y="3600000"/>
              <a:ext cx="4320000" cy="10800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anchor="ctr"/>
            <a:lstStyle/>
            <a:p>
              <a:pPr algn="ctr" defTabSz="685800" eaLnBrk="0" hangingPunct="0">
                <a:lnSpc>
                  <a:spcPct val="110000"/>
                </a:lnSpc>
                <a:defRPr/>
              </a:pPr>
              <a:r>
                <a:rPr lang="de-DE" sz="1125" b="1" kern="0" spc="8" dirty="0">
                  <a:solidFill>
                    <a:schemeClr val="bg2">
                      <a:lumMod val="10000"/>
                    </a:schemeClr>
                  </a:solidFill>
                  <a:latin typeface="+mj-lt"/>
                  <a:cs typeface="Arial" panose="020B0604020202020204" pitchFamily="34" charset="0"/>
                </a:rPr>
                <a:t>Unverändert:</a:t>
              </a:r>
              <a:r>
                <a:rPr lang="de-DE" sz="1125" b="1" kern="0" spc="8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de-DE" sz="1125" kern="0" spc="8" dirty="0">
                  <a:latin typeface="+mj-lt"/>
                  <a:cs typeface="Arial" panose="020B0604020202020204" pitchFamily="34" charset="0"/>
                </a:rPr>
                <a:t>bis zum Ablauf des auf die</a:t>
              </a:r>
              <a:br>
                <a:rPr lang="de-DE" sz="1125" kern="0" spc="8" dirty="0">
                  <a:latin typeface="+mj-lt"/>
                  <a:cs typeface="Arial" panose="020B0604020202020204" pitchFamily="34" charset="0"/>
                </a:rPr>
              </a:br>
              <a:r>
                <a:rPr lang="de-DE" sz="1125" kern="0" spc="8" dirty="0">
                  <a:latin typeface="+mj-lt"/>
                  <a:cs typeface="Arial" panose="020B0604020202020204" pitchFamily="34" charset="0"/>
                </a:rPr>
                <a:t>letzte Betriebsprüfung (</a:t>
              </a:r>
              <a:r>
                <a:rPr lang="de-DE" sz="1200" kern="0" spc="8" dirty="0">
                  <a:latin typeface="+mj-lt"/>
                  <a:cs typeface="Arial" panose="020B0604020202020204" pitchFamily="34" charset="0"/>
                </a:rPr>
                <a:t>mind</a:t>
              </a:r>
              <a:r>
                <a:rPr lang="de-DE" sz="1125" kern="0" spc="8" dirty="0">
                  <a:latin typeface="+mj-lt"/>
                  <a:cs typeface="Arial" panose="020B0604020202020204" pitchFamily="34" charset="0"/>
                </a:rPr>
                <a:t>. alle 4 Jahre) folgenden Kalenderjahres</a:t>
              </a:r>
            </a:p>
          </p:txBody>
        </p:sp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29A6E9E8-06D1-844B-34B0-A95ED4E1AF96}"/>
                </a:ext>
              </a:extLst>
            </p:cNvPr>
            <p:cNvSpPr/>
            <p:nvPr/>
          </p:nvSpPr>
          <p:spPr bwMode="auto">
            <a:xfrm>
              <a:off x="2601443" y="3070222"/>
              <a:ext cx="360363" cy="431998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350" kern="0" spc="8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2459B3-8B80-08E6-A3C3-580AC8D58D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49192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pc="-10" dirty="0"/>
              <a:t>Arbeit und </a:t>
            </a:r>
            <a:br>
              <a:rPr lang="de-DE" sz="4000" spc="-10" dirty="0"/>
            </a:br>
            <a:r>
              <a:rPr lang="de-DE" sz="4000" spc="-10" dirty="0"/>
              <a:t>Soziales</a:t>
            </a:r>
            <a:br>
              <a:rPr lang="de-DE" sz="4000" spc="10" dirty="0"/>
            </a:br>
            <a:br>
              <a:rPr lang="de-DE" sz="4000" spc="10" dirty="0"/>
            </a:br>
            <a:br>
              <a:rPr lang="de-DE" sz="4000" spc="10" dirty="0"/>
            </a:br>
            <a:endParaRPr lang="de-DE" spc="-1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hkk Seminar zum</a:t>
            </a:r>
            <a:br>
              <a:rPr lang="de-DE" dirty="0"/>
            </a:br>
            <a:r>
              <a:rPr lang="de-DE" dirty="0"/>
              <a:t>Jahreswechsel 2023/2024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61</a:t>
            </a:fld>
            <a:endParaRPr lang="de-DE" dirty="0"/>
          </a:p>
        </p:txBody>
      </p:sp>
      <p:pic>
        <p:nvPicPr>
          <p:cNvPr id="10" name="Grafik 9" descr="Ein Bild, das Person, draußen, Junge, jung enthält.&#10;&#10;Automatisch generierte Beschreibung">
            <a:extLst>
              <a:ext uri="{FF2B5EF4-FFF2-40B4-BE49-F238E27FC236}">
                <a16:creationId xmlns:a16="http://schemas.microsoft.com/office/drawing/2014/main" id="{B431A87D-9042-07C1-759A-C79B53969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7724"/>
            <a:ext cx="2520696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3325"/>
      </p:ext>
    </p:extLst>
  </p:cSld>
  <p:clrMapOvr>
    <a:masterClrMapping/>
  </p:clrMapOvr>
  <p:transition advClick="0" advTm="6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ARBEIT / SOZIALES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488062" cy="33046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SzPct val="130000"/>
              <a:buNone/>
            </a:pPr>
            <a:r>
              <a:rPr lang="de-DE" sz="1200" b="1" spc="15" dirty="0"/>
              <a:t>Neue Partnerfreistellung („Vaterschaftsurlaub“)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Referentenentwurf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Familienstartzeit-Gesetz</a:t>
            </a:r>
            <a:r>
              <a:rPr lang="de-DE" sz="1200" spc="15" dirty="0"/>
              <a:t>, Inkrafttreten geplant für den 1. Januar 2024, wurde aber zunächst nicht verabschiedet. Einführung ist derzeit unklar.</a:t>
            </a:r>
            <a:endParaRPr lang="de-DE" sz="1200" spc="15" dirty="0">
              <a:solidFill>
                <a:srgbClr val="00B0F0"/>
              </a:solidFill>
            </a:endParaRP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Zweck: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15" dirty="0"/>
              <a:t>soll vorrangig dem Gesundheitsschutz der Frau dienen, die entbunden hat, daher erfolgt Regelung im</a:t>
            </a:r>
            <a:r>
              <a:rPr lang="de-DE" sz="1200" spc="15" dirty="0">
                <a:solidFill>
                  <a:srgbClr val="00B0F0"/>
                </a:solidFill>
              </a:rPr>
              <a:t>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Mutterschutzgesetz (MuSchG) 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Partnerfreistellung</a:t>
            </a:r>
            <a:r>
              <a:rPr lang="de-DE" sz="1200" spc="15" dirty="0"/>
              <a:t> (kein originärer Anspruch für Väter!) für abhängig Beschäftigte in den </a:t>
            </a:r>
            <a:r>
              <a:rPr lang="de-DE" sz="1200" dirty="0"/>
              <a:t>ersten </a:t>
            </a:r>
            <a:br>
              <a:rPr lang="de-DE" sz="1200" dirty="0"/>
            </a:b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10 Arbeitstagen ab Entbindungstag </a:t>
            </a:r>
            <a:r>
              <a:rPr lang="de-DE" sz="1200" dirty="0"/>
              <a:t>(oder ab darauffolgendem Arbeitstag, z. B. bei </a:t>
            </a:r>
            <a:r>
              <a:rPr lang="de-DE" sz="1200" spc="15" dirty="0"/>
              <a:t>Geburt am arbeitsfreien Wochenende)</a:t>
            </a:r>
          </a:p>
          <a:p>
            <a:pPr marL="214313" indent="-214313">
              <a:spcBef>
                <a:spcPts val="6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Partnerschaftslohn </a:t>
            </a:r>
            <a:r>
              <a:rPr lang="de-DE" sz="1200" spc="8" dirty="0"/>
              <a:t>in Höhe durchschnittliches kalendertägliches Arbeitsentgelt der letzten </a:t>
            </a:r>
            <a:r>
              <a:rPr lang="de-DE" sz="1200" spc="15" dirty="0"/>
              <a:t>drei abgerechneten Kalendermonate vor der Entbindung*</a:t>
            </a: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 marL="0" indent="0">
              <a:spcBef>
                <a:spcPts val="600"/>
              </a:spcBef>
              <a:buSzPct val="130000"/>
              <a:buNone/>
            </a:pPr>
            <a:r>
              <a:rPr lang="de-DE" sz="1200" b="1" spc="23" dirty="0">
                <a:solidFill>
                  <a:schemeClr val="tx2"/>
                </a:solidFill>
              </a:rPr>
              <a:t>WICHTIG:</a:t>
            </a:r>
            <a:r>
              <a:rPr lang="de-DE" sz="1200" b="1" spc="23" dirty="0">
                <a:solidFill>
                  <a:srgbClr val="D50054"/>
                </a:solidFill>
              </a:rPr>
              <a:t> </a:t>
            </a:r>
            <a:r>
              <a:rPr lang="de-DE" sz="1200" spc="23" dirty="0"/>
              <a:t>Anders als bisher beim Anspruch nach § 616 BGB sollen Arbeitgeber die Kosten </a:t>
            </a:r>
            <a:r>
              <a:rPr lang="de-DE" sz="1200" dirty="0"/>
              <a:t>nicht alleine tragen, sondern erhalten vollen Erstattungsanspruch aus </a:t>
            </a:r>
            <a:r>
              <a:rPr lang="de-DE" sz="1200" b="1" dirty="0">
                <a:solidFill>
                  <a:schemeClr val="bg2">
                    <a:lumMod val="10000"/>
                  </a:schemeClr>
                </a:solidFill>
              </a:rPr>
              <a:t>U2 – Umlage 2</a:t>
            </a:r>
          </a:p>
          <a:p>
            <a:pPr marL="0" indent="0" algn="r">
              <a:spcBef>
                <a:spcPts val="600"/>
              </a:spcBef>
              <a:buSzPct val="130000"/>
              <a:buNone/>
            </a:pPr>
            <a:r>
              <a:rPr lang="de-DE" sz="1000" spc="8" dirty="0"/>
              <a:t>*Selbstständige haben ggf. Anspruch auf </a:t>
            </a:r>
            <a:r>
              <a:rPr lang="de-DE" sz="1000" spc="8" dirty="0" err="1"/>
              <a:t>Partnerschafts</a:t>
            </a:r>
            <a:r>
              <a:rPr lang="de-DE" sz="1000" spc="8" dirty="0"/>
              <a:t>(tage)</a:t>
            </a:r>
            <a:r>
              <a:rPr lang="de-DE" sz="1000" spc="8" dirty="0" err="1"/>
              <a:t>geld</a:t>
            </a:r>
            <a:r>
              <a:rPr lang="de-DE" sz="1000" spc="8" dirty="0"/>
              <a:t> gegenüber GKV/PKV</a:t>
            </a:r>
            <a:endParaRPr lang="de-DE" sz="1000" spc="1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0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r>
              <a:rPr lang="de-DE" sz="1200" b="1" spc="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HINWEIS:</a:t>
            </a:r>
            <a:r>
              <a:rPr lang="de-DE" sz="1200" spc="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spc="8" dirty="0"/>
              <a:t>Tarifvertragliche Regelungen haben Vorrang, auch wenn sie für Arbeitnehmer ungünstiger sind!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79FD98-5262-34E9-0E06-FA535BB3F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Familienstartzeit-Gesetz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4FC461-6AC3-AFC0-6E54-D59ECD384B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7" name="Flussdiagramm: Dokument 6">
            <a:extLst>
              <a:ext uri="{FF2B5EF4-FFF2-40B4-BE49-F238E27FC236}">
                <a16:creationId xmlns:a16="http://schemas.microsoft.com/office/drawing/2014/main" id="{F78C6B3E-D3A6-CD3E-2D8F-FAA3B04E503F}"/>
              </a:ext>
            </a:extLst>
          </p:cNvPr>
          <p:cNvSpPr/>
          <p:nvPr/>
        </p:nvSpPr>
        <p:spPr bwMode="auto">
          <a:xfrm flipH="1">
            <a:off x="7332738" y="879509"/>
            <a:ext cx="1357313" cy="675000"/>
          </a:xfrm>
          <a:prstGeom prst="flowChartDocument">
            <a:avLst/>
          </a:prstGeom>
          <a:solidFill>
            <a:schemeClr val="bg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de-DE" sz="1000" b="1" dirty="0" err="1">
                <a:latin typeface="+mj-lt"/>
                <a:cs typeface="Arial" panose="020B0604020202020204" pitchFamily="34" charset="0"/>
              </a:rPr>
              <a:t>Inkraft</a:t>
            </a:r>
            <a:r>
              <a:rPr lang="de-DE" sz="1000" b="1" dirty="0">
                <a:latin typeface="+mj-lt"/>
                <a:cs typeface="Arial" panose="020B0604020202020204" pitchFamily="34" charset="0"/>
              </a:rPr>
              <a:t>: ?</a:t>
            </a:r>
          </a:p>
        </p:txBody>
      </p:sp>
    </p:spTree>
    <p:extLst>
      <p:ext uri="{BB962C8B-B14F-4D97-AF65-F5344CB8AC3E}">
        <p14:creationId xmlns:p14="http://schemas.microsoft.com/office/powerpoint/2010/main" val="108189212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ARBEIT / SOZIALES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715300" cy="3304698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SzPct val="130000"/>
              <a:buNone/>
            </a:pPr>
            <a:r>
              <a:rPr lang="de-DE" sz="1200" b="1" spc="15" dirty="0"/>
              <a:t>Begriffsbestimmung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Partner oder Partnerin </a:t>
            </a:r>
            <a:r>
              <a:rPr lang="de-DE" sz="1200" spc="15" dirty="0"/>
              <a:t>im Sinne MuSchG sind: </a:t>
            </a: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HINWEIS:</a:t>
            </a:r>
            <a:r>
              <a:rPr lang="de-DE" sz="1200" spc="15" dirty="0">
                <a:solidFill>
                  <a:srgbClr val="D50054"/>
                </a:solidFill>
              </a:rPr>
              <a:t> </a:t>
            </a:r>
            <a:r>
              <a:rPr lang="de-DE" sz="1200" spc="15" dirty="0"/>
              <a:t>Nach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Nr. 1 </a:t>
            </a:r>
            <a:r>
              <a:rPr lang="de-DE" sz="1200" spc="15" dirty="0"/>
              <a:t>ist i. d. R. nur der Vater berechtigt, eine ersatzweise Benennung einer 3. Person ist </a:t>
            </a:r>
            <a:r>
              <a:rPr lang="de-DE" sz="1200" spc="23" dirty="0"/>
              <a:t>in diesen Fällen nicht möglich, auch wenn der Vater verhindert sein sollte; für Lebenspartner nach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Nr. 2 </a:t>
            </a:r>
            <a:r>
              <a:rPr lang="de-DE" sz="1200" spc="15" dirty="0"/>
              <a:t>gilt dies entsprechend. Nach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Nr. 3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15" dirty="0"/>
              <a:t>kann stets nur </a:t>
            </a:r>
            <a:r>
              <a:rPr lang="de-DE" sz="1200" u="sng" spc="15" dirty="0"/>
              <a:t>eine</a:t>
            </a:r>
            <a:r>
              <a:rPr lang="de-DE" sz="1200" spc="15" dirty="0"/>
              <a:t> Person </a:t>
            </a:r>
            <a:br>
              <a:rPr lang="de-DE" sz="1200" spc="15" dirty="0"/>
            </a:br>
            <a:r>
              <a:rPr lang="de-DE" sz="1200" spc="15" dirty="0"/>
              <a:t>(z. B. </a:t>
            </a:r>
            <a:r>
              <a:rPr lang="de-DE" sz="1275" spc="15" dirty="0"/>
              <a:t>gute Freundin) benannt werden.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BE2DF6F-C6EA-C648-560C-40A92107F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Familienstartzeit-Gesetz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0430705-253B-D3D8-D8B6-A0582932CBB2}"/>
              </a:ext>
            </a:extLst>
          </p:cNvPr>
          <p:cNvGrpSpPr/>
          <p:nvPr/>
        </p:nvGrpSpPr>
        <p:grpSpPr>
          <a:xfrm>
            <a:off x="755576" y="1866009"/>
            <a:ext cx="7428038" cy="540000"/>
            <a:chOff x="1187769" y="2388399"/>
            <a:chExt cx="9904052" cy="720000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D5F4B008-175A-081C-89FA-0189C057C258}"/>
                </a:ext>
              </a:extLst>
            </p:cNvPr>
            <p:cNvSpPr/>
            <p:nvPr/>
          </p:nvSpPr>
          <p:spPr bwMode="auto">
            <a:xfrm>
              <a:off x="1798956" y="2388399"/>
              <a:ext cx="9292865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7500" anchor="ctr"/>
            <a:lstStyle/>
            <a:p>
              <a:pPr eaLnBrk="0" hangingPunct="0">
                <a:lnSpc>
                  <a:spcPts val="1725"/>
                </a:lnSpc>
                <a:spcBef>
                  <a:spcPts val="400"/>
                </a:spcBef>
                <a:defRPr/>
              </a:pPr>
              <a:r>
                <a:rPr lang="de-DE" sz="1200" spc="8" dirty="0">
                  <a:latin typeface="+mj-lt"/>
                  <a:ea typeface="Times New Roman" panose="02020603050405020304" pitchFamily="18" charset="0"/>
                </a:rPr>
                <a:t>1. der andere Elternteil, der mit der Frau, die entbunden hat, in einem Haushalt lebt, </a:t>
              </a:r>
              <a:r>
                <a:rPr lang="de-DE" sz="1200" b="1" spc="8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oder</a:t>
              </a:r>
              <a:endParaRPr lang="de-DE" sz="1200" b="1" kern="0" spc="15" dirty="0">
                <a:solidFill>
                  <a:schemeClr val="bg2">
                    <a:lumMod val="1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Pfeil: nach unten 12">
              <a:extLst>
                <a:ext uri="{FF2B5EF4-FFF2-40B4-BE49-F238E27FC236}">
                  <a16:creationId xmlns:a16="http://schemas.microsoft.com/office/drawing/2014/main" id="{52BA3855-EFB7-054A-F234-83DFC0897A49}"/>
                </a:ext>
              </a:extLst>
            </p:cNvPr>
            <p:cNvSpPr/>
            <p:nvPr/>
          </p:nvSpPr>
          <p:spPr bwMode="auto">
            <a:xfrm rot="16200000">
              <a:off x="1312390" y="2423685"/>
              <a:ext cx="361946" cy="611187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lnSpc>
                  <a:spcPts val="1725"/>
                </a:lnSpc>
                <a:spcBef>
                  <a:spcPts val="400"/>
                </a:spcBef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E1599C0-0239-4D12-AE30-DF373A21FBBC}"/>
              </a:ext>
            </a:extLst>
          </p:cNvPr>
          <p:cNvGrpSpPr/>
          <p:nvPr/>
        </p:nvGrpSpPr>
        <p:grpSpPr>
          <a:xfrm>
            <a:off x="755576" y="2540279"/>
            <a:ext cx="7428039" cy="540000"/>
            <a:chOff x="1187769" y="3618145"/>
            <a:chExt cx="9904053" cy="720000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0C56F6AF-4B6A-99FA-E7B5-8188DF119AEB}"/>
                </a:ext>
              </a:extLst>
            </p:cNvPr>
            <p:cNvSpPr/>
            <p:nvPr/>
          </p:nvSpPr>
          <p:spPr bwMode="auto">
            <a:xfrm>
              <a:off x="1798956" y="3618145"/>
              <a:ext cx="9292866" cy="7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7500" anchor="ctr"/>
            <a:lstStyle/>
            <a:p>
              <a:pPr>
                <a:lnSpc>
                  <a:spcPts val="1575"/>
                </a:lnSpc>
                <a:spcBef>
                  <a:spcPts val="400"/>
                </a:spcBef>
              </a:pPr>
              <a:r>
                <a:rPr lang="de-DE" sz="1200" spc="15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2. eine andere Person, die mit der Frau, die entbunden hat, eine Lebenspartnerschaft geschlossen hat und mit ihr in einem Haushalt lebt, </a:t>
              </a:r>
              <a:r>
                <a:rPr lang="de-DE" sz="1200" b="1" spc="15" dirty="0">
                  <a:solidFill>
                    <a:schemeClr val="bg2">
                      <a:lumMod val="10000"/>
                    </a:schemeClr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oder</a:t>
              </a:r>
            </a:p>
          </p:txBody>
        </p:sp>
        <p:sp>
          <p:nvSpPr>
            <p:cNvPr id="16" name="Pfeil: nach unten 15">
              <a:extLst>
                <a:ext uri="{FF2B5EF4-FFF2-40B4-BE49-F238E27FC236}">
                  <a16:creationId xmlns:a16="http://schemas.microsoft.com/office/drawing/2014/main" id="{CB0E4017-B353-2279-06D6-1378AD17E8AB}"/>
                </a:ext>
              </a:extLst>
            </p:cNvPr>
            <p:cNvSpPr/>
            <p:nvPr/>
          </p:nvSpPr>
          <p:spPr bwMode="auto">
            <a:xfrm rot="16200000">
              <a:off x="1312389" y="3654406"/>
              <a:ext cx="361947" cy="611187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spcBef>
                  <a:spcPts val="400"/>
                </a:spcBef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6A83CC1-CB9D-7257-091D-3516EA7B05CD}"/>
              </a:ext>
            </a:extLst>
          </p:cNvPr>
          <p:cNvGrpSpPr>
            <a:grpSpLocks/>
          </p:cNvGrpSpPr>
          <p:nvPr/>
        </p:nvGrpSpPr>
        <p:grpSpPr bwMode="auto">
          <a:xfrm>
            <a:off x="756784" y="3201671"/>
            <a:ext cx="7430504" cy="540000"/>
            <a:chOff x="1035117" y="3659359"/>
            <a:chExt cx="9907891" cy="718418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5E780451-DE00-260C-A1F5-0DE269F1AB25}"/>
                </a:ext>
              </a:extLst>
            </p:cNvPr>
            <p:cNvSpPr/>
            <p:nvPr/>
          </p:nvSpPr>
          <p:spPr>
            <a:xfrm>
              <a:off x="1649626" y="3659359"/>
              <a:ext cx="9293382" cy="7184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7500" anchor="ctr"/>
            <a:lstStyle/>
            <a:p>
              <a:pPr>
                <a:lnSpc>
                  <a:spcPts val="1575"/>
                </a:lnSpc>
                <a:spcBef>
                  <a:spcPts val="400"/>
                </a:spcBef>
              </a:pPr>
              <a:r>
                <a:rPr lang="de-DE" sz="1200" spc="8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3. eine von der Frau während der Schwangerschaft oder nach ihrer Entbindung benannte Person, wenn der andere Elternteil nicht mit der Frau in einem Haushalt lebt</a:t>
              </a:r>
              <a:endParaRPr lang="de-D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90612FF1-0EB4-7C00-5FDE-41F57D7B25EE}"/>
                </a:ext>
              </a:extLst>
            </p:cNvPr>
            <p:cNvSpPr/>
            <p:nvPr/>
          </p:nvSpPr>
          <p:spPr>
            <a:xfrm rot="16200000">
              <a:off x="1160152" y="3712957"/>
              <a:ext cx="361152" cy="611221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spcBef>
                  <a:spcPts val="400"/>
                </a:spcBef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97EE2C-1C84-1698-EA22-5FD953AC71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699035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ARBEIT / SOZIALES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50"/>
              </a:spcBef>
              <a:buSzPct val="130000"/>
              <a:buNone/>
            </a:pPr>
            <a:r>
              <a:rPr lang="de-DE" sz="1200" b="1" spc="15" dirty="0"/>
              <a:t>Mitteilungs- und Nachweispflichten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Schwangerschaft und voraussichtlicher Entbindungstag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sollen</a:t>
            </a:r>
            <a:r>
              <a:rPr lang="de-DE" sz="1200" spc="15" dirty="0"/>
              <a:t> Arbeitgeber mitgeteilt werden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23" dirty="0"/>
              <a:t>Verlangt der Arbeitgeber einen Nachweis über die Entbindung,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hat</a:t>
            </a:r>
            <a:r>
              <a:rPr lang="de-DE" sz="1200" spc="23" dirty="0"/>
              <a:t> die entbundene Frau die </a:t>
            </a:r>
            <a:r>
              <a:rPr lang="de-DE" sz="1200" spc="15" dirty="0"/>
              <a:t>Rechtspflicht, dem Partner oder der Partnerin (= Arbeitnehmer) ein Zeugnis auszuhändigen</a:t>
            </a:r>
          </a:p>
          <a:p>
            <a:pPr marL="203597" indent="-203597">
              <a:spcBef>
                <a:spcPts val="900"/>
              </a:spcBef>
              <a:buSzPct val="130000"/>
            </a:pPr>
            <a:endParaRPr lang="de-DE" sz="1200" b="1" spc="15" dirty="0"/>
          </a:p>
          <a:p>
            <a:pPr marL="203597" indent="-203597">
              <a:spcBef>
                <a:spcPts val="900"/>
              </a:spcBef>
              <a:buSzPct val="130000"/>
            </a:pPr>
            <a:endParaRPr lang="de-DE" sz="1200" b="1" spc="8" dirty="0"/>
          </a:p>
          <a:p>
            <a:pPr marL="203597" indent="-203597">
              <a:spcBef>
                <a:spcPts val="900"/>
              </a:spcBef>
              <a:buSzPct val="130000"/>
            </a:pPr>
            <a:endParaRPr lang="de-DE" sz="1200" b="1" spc="8" dirty="0"/>
          </a:p>
          <a:p>
            <a:pPr>
              <a:spcBef>
                <a:spcPts val="900"/>
              </a:spcBef>
              <a:buSzPct val="130000"/>
            </a:pPr>
            <a:endParaRPr lang="de-DE" sz="1200" b="1" spc="8" dirty="0"/>
          </a:p>
          <a:p>
            <a:pPr marL="0" indent="0">
              <a:spcBef>
                <a:spcPts val="1350"/>
              </a:spcBef>
              <a:buSzPct val="130000"/>
              <a:buNone/>
            </a:pPr>
            <a:endParaRPr lang="de-DE" sz="1200" b="1" spc="15" dirty="0">
              <a:solidFill>
                <a:schemeClr val="tx2"/>
              </a:solidFill>
            </a:endParaRPr>
          </a:p>
          <a:p>
            <a:pPr marL="0" indent="0">
              <a:spcBef>
                <a:spcPts val="135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HINWEIS:</a:t>
            </a:r>
            <a:r>
              <a:rPr lang="de-DE" sz="1200" spc="15" dirty="0">
                <a:solidFill>
                  <a:srgbClr val="D50054"/>
                </a:solidFill>
              </a:rPr>
              <a:t> </a:t>
            </a:r>
            <a:r>
              <a:rPr lang="de-DE" sz="1200" spc="15" dirty="0"/>
              <a:t>Verpflichtung zur Übernahme der Zeugnis-Kosten durch Arbeitgeber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nicht eindeutig.</a:t>
            </a:r>
            <a:endParaRPr lang="de-DE" sz="1200" spc="15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SzPct val="130000"/>
            </a:pPr>
            <a:endParaRPr lang="de-DE" sz="1200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spc="8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2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8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8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8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endParaRPr lang="de-DE" sz="1875" dirty="0">
              <a:solidFill>
                <a:srgbClr val="00B0F0"/>
              </a:solidFill>
            </a:endParaRPr>
          </a:p>
          <a:p>
            <a:pPr>
              <a:lnSpc>
                <a:spcPts val="1650"/>
              </a:lnSpc>
              <a:spcBef>
                <a:spcPts val="0"/>
              </a:spcBef>
              <a:buSzPct val="130000"/>
            </a:pPr>
            <a:r>
              <a:rPr lang="de-DE" sz="1275" b="1" spc="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HINWEIS:</a:t>
            </a:r>
            <a:r>
              <a:rPr lang="de-DE" sz="1275" spc="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75" spc="8" dirty="0"/>
              <a:t>Tarifvertragliche Regelungen haben Vorrang, auch wenn sie für Arbeitnehmer ungünstiger sind!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2EF06AF-0AA7-5E0B-B771-AEDFE00FED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Familienstartzeit-Gesetz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EEB049C-BB36-5A84-0BB9-5F20CC450751}"/>
              </a:ext>
            </a:extLst>
          </p:cNvPr>
          <p:cNvGrpSpPr/>
          <p:nvPr/>
        </p:nvGrpSpPr>
        <p:grpSpPr>
          <a:xfrm>
            <a:off x="702987" y="3291950"/>
            <a:ext cx="2160000" cy="935984"/>
            <a:chOff x="1188000" y="2137093"/>
            <a:chExt cx="2880000" cy="124797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24CD892-4401-4415-F0CE-BB2E1962ADBD}"/>
                </a:ext>
              </a:extLst>
            </p:cNvPr>
            <p:cNvSpPr/>
            <p:nvPr/>
          </p:nvSpPr>
          <p:spPr bwMode="auto">
            <a:xfrm>
              <a:off x="1188000" y="2677093"/>
              <a:ext cx="2880000" cy="707979"/>
            </a:xfrm>
            <a:prstGeom prst="roundRect">
              <a:avLst>
                <a:gd name="adj" fmla="val 9944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500"/>
                </a:lnSpc>
              </a:pPr>
              <a:r>
                <a:rPr lang="de-DE" sz="1200" spc="8" dirty="0">
                  <a:latin typeface="+mj-lt"/>
                  <a:ea typeface="Times New Roman" panose="02020603050405020304" pitchFamily="18" charset="0"/>
                </a:rPr>
                <a:t>Name der Frau,</a:t>
              </a:r>
              <a:br>
                <a:rPr lang="de-DE" sz="12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200" spc="8" dirty="0">
                  <a:latin typeface="+mj-lt"/>
                  <a:ea typeface="Times New Roman" panose="02020603050405020304" pitchFamily="18" charset="0"/>
                </a:rPr>
                <a:t>die entbunden hat</a:t>
              </a:r>
            </a:p>
          </p:txBody>
        </p:sp>
        <p:sp>
          <p:nvSpPr>
            <p:cNvPr id="11" name="Pfeil: nach unten 10">
              <a:extLst>
                <a:ext uri="{FF2B5EF4-FFF2-40B4-BE49-F238E27FC236}">
                  <a16:creationId xmlns:a16="http://schemas.microsoft.com/office/drawing/2014/main" id="{DC9C4C67-3E51-BB28-7DDB-B0029D2D74B0}"/>
                </a:ext>
              </a:extLst>
            </p:cNvPr>
            <p:cNvSpPr/>
            <p:nvPr/>
          </p:nvSpPr>
          <p:spPr bwMode="auto">
            <a:xfrm>
              <a:off x="2447818" y="2137093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23ED89D-C540-5067-051A-C8D8EBAC88D6}"/>
              </a:ext>
            </a:extLst>
          </p:cNvPr>
          <p:cNvGrpSpPr/>
          <p:nvPr/>
        </p:nvGrpSpPr>
        <p:grpSpPr>
          <a:xfrm>
            <a:off x="3136811" y="3291950"/>
            <a:ext cx="2160000" cy="935984"/>
            <a:chOff x="5688000" y="2425720"/>
            <a:chExt cx="2880000" cy="1247979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FB52647B-B832-E118-5CFB-090E080C506B}"/>
                </a:ext>
              </a:extLst>
            </p:cNvPr>
            <p:cNvSpPr/>
            <p:nvPr/>
          </p:nvSpPr>
          <p:spPr bwMode="auto">
            <a:xfrm>
              <a:off x="5688000" y="2965720"/>
              <a:ext cx="2880000" cy="707979"/>
            </a:xfrm>
            <a:prstGeom prst="roundRect">
              <a:avLst>
                <a:gd name="adj" fmla="val 957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500"/>
                </a:lnSpc>
              </a:pPr>
              <a:r>
                <a:rPr lang="de-DE" sz="1200" spc="8" dirty="0">
                  <a:latin typeface="+mj-lt"/>
                  <a:ea typeface="Times New Roman" panose="02020603050405020304" pitchFamily="18" charset="0"/>
                </a:rPr>
                <a:t>Name des Partners</a:t>
              </a:r>
              <a:br>
                <a:rPr lang="de-DE" sz="1200" spc="8" dirty="0">
                  <a:latin typeface="+mj-lt"/>
                  <a:ea typeface="Times New Roman" panose="02020603050405020304" pitchFamily="18" charset="0"/>
                </a:rPr>
              </a:br>
              <a:r>
                <a:rPr lang="de-DE" sz="1200" spc="8" dirty="0">
                  <a:latin typeface="+mj-lt"/>
                  <a:ea typeface="Times New Roman" panose="02020603050405020304" pitchFamily="18" charset="0"/>
                </a:rPr>
                <a:t>oder der Partnerin</a:t>
              </a:r>
            </a:p>
          </p:txBody>
        </p:sp>
        <p:sp>
          <p:nvSpPr>
            <p:cNvPr id="14" name="Pfeil: nach unten 13">
              <a:extLst>
                <a:ext uri="{FF2B5EF4-FFF2-40B4-BE49-F238E27FC236}">
                  <a16:creationId xmlns:a16="http://schemas.microsoft.com/office/drawing/2014/main" id="{EFF3DAC0-3EA2-F1F5-CE10-AEE717D0365F}"/>
                </a:ext>
              </a:extLst>
            </p:cNvPr>
            <p:cNvSpPr/>
            <p:nvPr/>
          </p:nvSpPr>
          <p:spPr bwMode="auto">
            <a:xfrm>
              <a:off x="6942719" y="2425720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4ED7EF9-BD7A-A8B8-CBF8-DB29C112C199}"/>
              </a:ext>
            </a:extLst>
          </p:cNvPr>
          <p:cNvGrpSpPr/>
          <p:nvPr/>
        </p:nvGrpSpPr>
        <p:grpSpPr>
          <a:xfrm>
            <a:off x="5570637" y="3291950"/>
            <a:ext cx="2160000" cy="935984"/>
            <a:chOff x="5688000" y="2407721"/>
            <a:chExt cx="2880000" cy="1247979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C51161B-3033-56D1-AD3C-EF7E9E652A86}"/>
                </a:ext>
              </a:extLst>
            </p:cNvPr>
            <p:cNvSpPr/>
            <p:nvPr/>
          </p:nvSpPr>
          <p:spPr bwMode="auto">
            <a:xfrm>
              <a:off x="5688000" y="2947721"/>
              <a:ext cx="2880000" cy="707979"/>
            </a:xfrm>
            <a:prstGeom prst="roundRect">
              <a:avLst>
                <a:gd name="adj" fmla="val 957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54000" tIns="54000" rIns="27000" anchor="ctr" anchorCtr="0"/>
            <a:lstStyle/>
            <a:p>
              <a:pPr algn="ctr">
                <a:lnSpc>
                  <a:spcPts val="1500"/>
                </a:lnSpc>
              </a:pPr>
              <a:r>
                <a:rPr lang="de-DE" sz="1200" spc="8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Tag der Entbindung</a:t>
              </a:r>
            </a:p>
          </p:txBody>
        </p:sp>
        <p:sp>
          <p:nvSpPr>
            <p:cNvPr id="17" name="Pfeil: nach unten 16">
              <a:extLst>
                <a:ext uri="{FF2B5EF4-FFF2-40B4-BE49-F238E27FC236}">
                  <a16:creationId xmlns:a16="http://schemas.microsoft.com/office/drawing/2014/main" id="{A042274A-81BC-BA08-A9FC-80D4DA91D509}"/>
                </a:ext>
              </a:extLst>
            </p:cNvPr>
            <p:cNvSpPr/>
            <p:nvPr/>
          </p:nvSpPr>
          <p:spPr bwMode="auto">
            <a:xfrm>
              <a:off x="6947818" y="2407721"/>
              <a:ext cx="360363" cy="431999"/>
            </a:xfrm>
            <a:prstGeom prst="downArrow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 eaLnBrk="0" hangingPunct="0">
                <a:defRPr/>
              </a:pPr>
              <a:endParaRPr lang="de-DE" sz="1200" kern="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1834451B-96A9-7304-2BF0-9DB742BAB298}"/>
              </a:ext>
            </a:extLst>
          </p:cNvPr>
          <p:cNvSpPr/>
          <p:nvPr/>
        </p:nvSpPr>
        <p:spPr bwMode="auto">
          <a:xfrm>
            <a:off x="712462" y="2787773"/>
            <a:ext cx="7020000" cy="441491"/>
          </a:xfrm>
          <a:prstGeom prst="roundRect">
            <a:avLst>
              <a:gd name="adj" fmla="val 99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54000" tIns="54000" rIns="27000" anchor="ctr" anchorCtr="0"/>
          <a:lstStyle/>
          <a:p>
            <a:pPr algn="ctr">
              <a:lnSpc>
                <a:spcPts val="1575"/>
              </a:lnSpc>
            </a:pPr>
            <a:r>
              <a:rPr lang="de-DE" sz="1200" b="1" spc="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Inhalt des Zeugnisses </a:t>
            </a:r>
            <a:r>
              <a:rPr lang="de-DE" sz="1200" spc="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von Arzt, Hebamme oder Entbindungspfleger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8E80F2-B713-F619-1441-199576BA6E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4364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8" dirty="0"/>
              <a:t>ARBEIT / SOZIALES</a:t>
            </a:r>
            <a:endParaRPr lang="de-DE" b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09A10B-274A-4166-A910-708844C735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450"/>
              </a:spcBef>
              <a:buSzPct val="130000"/>
              <a:buNone/>
            </a:pPr>
            <a:r>
              <a:rPr lang="de-DE" sz="1200" b="1" spc="15" dirty="0"/>
              <a:t>Erstattung der Arbeitgeberaufwendungen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Novum:</a:t>
            </a:r>
            <a:r>
              <a:rPr lang="de-DE" sz="1200" spc="15" dirty="0"/>
              <a:t> U2 gleicht künftig nicht nur Mutterschaftsaufwendungen zu 100 % aus, sondern mit dem Partnerschaftslohn auch Leistungen für Väter 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U2 verliert damit Charakter als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allein auf Frauen bezogene</a:t>
            </a:r>
            <a:r>
              <a:rPr lang="de-DE" sz="1200" spc="15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15" dirty="0"/>
              <a:t>Lohnnebenkosten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23" dirty="0"/>
              <a:t>Rückgriff auf bewährtes U2-Verfahren soll Aufbau neuer Verwaltungsstrukturen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vermeiden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23" dirty="0"/>
              <a:t>Läuft hinaus auf „Partnerfreistellung“ als neue </a:t>
            </a:r>
            <a:r>
              <a:rPr lang="de-DE" sz="1200" b="1" spc="23" dirty="0">
                <a:solidFill>
                  <a:schemeClr val="bg2">
                    <a:lumMod val="10000"/>
                  </a:schemeClr>
                </a:solidFill>
              </a:rPr>
              <a:t>Art der Fehlzeit </a:t>
            </a:r>
            <a:r>
              <a:rPr lang="de-DE" sz="1200" spc="23" dirty="0"/>
              <a:t>in Abrechnungsprogrammen</a:t>
            </a:r>
          </a:p>
          <a:p>
            <a:pPr marL="214313" indent="-214313">
              <a:spcBef>
                <a:spcPts val="900"/>
              </a:spcBef>
              <a:buSzPct val="130000"/>
              <a:buFont typeface="Arial" panose="020B0604020202020204" pitchFamily="34" charset="0"/>
              <a:buChar char="•"/>
            </a:pPr>
            <a:r>
              <a:rPr lang="de-DE" sz="1200" spc="15" dirty="0"/>
              <a:t>Mutmaßlich Aufnahme eines neuen Datenbausteins „Partnerschaftslohn“ in Datensatz DSER (Erstattung der Arbeitgeberaufwendungen )</a:t>
            </a:r>
          </a:p>
          <a:p>
            <a:pPr>
              <a:spcBef>
                <a:spcPts val="900"/>
              </a:spcBef>
              <a:buSzPct val="130000"/>
            </a:pPr>
            <a:endParaRPr lang="de-DE" sz="1200" b="1" spc="15" dirty="0"/>
          </a:p>
          <a:p>
            <a:pPr marL="0" indent="0">
              <a:spcBef>
                <a:spcPts val="0"/>
              </a:spcBef>
              <a:buSzPct val="130000"/>
              <a:buNone/>
            </a:pPr>
            <a:r>
              <a:rPr lang="de-DE" sz="1200" b="1" spc="15" dirty="0">
                <a:solidFill>
                  <a:schemeClr val="tx2"/>
                </a:solidFill>
              </a:rPr>
              <a:t>PRAXIS-TIPP:</a:t>
            </a:r>
            <a:r>
              <a:rPr lang="de-DE" sz="1200" b="1" spc="15" dirty="0">
                <a:solidFill>
                  <a:srgbClr val="D50054"/>
                </a:solidFill>
              </a:rPr>
              <a:t> </a:t>
            </a:r>
            <a:r>
              <a:rPr lang="de-DE" sz="1200" spc="15" dirty="0"/>
              <a:t>Aktualisierte Grundsätze mit Verfahrens-/Datensatzbeschreibung zu gegebener Zeit abrufbar unter:</a:t>
            </a:r>
            <a:r>
              <a:rPr lang="de-DE" sz="1200" spc="15" dirty="0">
                <a:solidFill>
                  <a:schemeClr val="tx2"/>
                </a:solidFill>
              </a:rPr>
              <a:t> www.gkv-datenaustausch.de </a:t>
            </a:r>
            <a:br>
              <a:rPr lang="de-DE" sz="1200" spc="15" dirty="0">
                <a:solidFill>
                  <a:schemeClr val="tx2"/>
                </a:solidFill>
              </a:rPr>
            </a:br>
            <a:r>
              <a:rPr lang="de-DE" sz="1200" spc="15" dirty="0"/>
              <a:t>(Rubrik: Arbeitgeberverfahren)</a:t>
            </a:r>
            <a:endParaRPr lang="de-DE" sz="1200" b="1" spc="15" dirty="0"/>
          </a:p>
          <a:p>
            <a:pPr marL="203597" indent="-203597">
              <a:lnSpc>
                <a:spcPts val="1725"/>
              </a:lnSpc>
              <a:spcBef>
                <a:spcPts val="900"/>
              </a:spcBef>
              <a:buSzPct val="130000"/>
            </a:pPr>
            <a:endParaRPr lang="de-DE" sz="1275" b="1" spc="15" dirty="0"/>
          </a:p>
          <a:p>
            <a:pPr>
              <a:lnSpc>
                <a:spcPts val="1725"/>
              </a:lnSpc>
              <a:spcBef>
                <a:spcPts val="900"/>
              </a:spcBef>
              <a:buSzPct val="130000"/>
            </a:pPr>
            <a:endParaRPr lang="de-DE" sz="1275" b="1" spc="15" dirty="0"/>
          </a:p>
          <a:p>
            <a:pPr>
              <a:lnSpc>
                <a:spcPts val="1725"/>
              </a:lnSpc>
              <a:spcBef>
                <a:spcPts val="90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 marL="203597" indent="-203597">
              <a:lnSpc>
                <a:spcPts val="1725"/>
              </a:lnSpc>
              <a:spcBef>
                <a:spcPts val="90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2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8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8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8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endParaRPr lang="de-DE" sz="1875" spc="15" dirty="0">
              <a:solidFill>
                <a:srgbClr val="00B0F0"/>
              </a:solidFill>
            </a:endParaRPr>
          </a:p>
          <a:p>
            <a:pPr>
              <a:lnSpc>
                <a:spcPts val="1725"/>
              </a:lnSpc>
              <a:spcBef>
                <a:spcPts val="0"/>
              </a:spcBef>
              <a:buSzPct val="130000"/>
            </a:pPr>
            <a:r>
              <a:rPr lang="de-DE" sz="1275" b="1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HINWEIS:</a:t>
            </a:r>
            <a:r>
              <a:rPr lang="de-DE" sz="1275" spc="1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75" spc="15" dirty="0"/>
              <a:t>Tarifvertragliche Regelungen haben Vorrang, auch wenn sie für Arbeitnehmer ungünstiger sind!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555D64-019D-289B-3EE6-A0BFFF945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Familienstartzeit-Gesetz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0235A7E-6FD6-5BC0-DB41-D17E360DB2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1641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5496" y="180000"/>
            <a:ext cx="7776864" cy="1440000"/>
          </a:xfrm>
        </p:spPr>
        <p:txBody>
          <a:bodyPr anchor="t" anchorCtr="0"/>
          <a:lstStyle/>
          <a:p>
            <a:pPr marL="357188" lvl="1" indent="0">
              <a:lnSpc>
                <a:spcPct val="110000"/>
              </a:lnSpc>
              <a:spcBef>
                <a:spcPts val="600"/>
              </a:spcBef>
            </a:pPr>
            <a:r>
              <a:rPr lang="de-DE" altLang="de-DE" sz="1600" dirty="0">
                <a:solidFill>
                  <a:srgbClr val="EDF6F7"/>
                </a:solidFill>
              </a:rPr>
              <a:t>Demnächst auf: www.hkk.de/jahreswechsel</a:t>
            </a:r>
            <a:br>
              <a:rPr lang="de-DE" altLang="de-DE" sz="1600" dirty="0">
                <a:solidFill>
                  <a:srgbClr val="EDF6F7"/>
                </a:solidFill>
              </a:rPr>
            </a:br>
            <a:r>
              <a:rPr lang="de-DE" altLang="de-DE" sz="1600" dirty="0">
                <a:solidFill>
                  <a:srgbClr val="EDF6F7"/>
                </a:solidFill>
              </a:rPr>
              <a:t>Präsentation</a:t>
            </a:r>
            <a:br>
              <a:rPr lang="de-DE" altLang="de-DE" sz="1600" dirty="0">
                <a:solidFill>
                  <a:srgbClr val="DC0A1E"/>
                </a:solidFill>
              </a:rPr>
            </a:br>
            <a:r>
              <a:rPr lang="de-DE" altLang="de-DE" sz="1600" dirty="0">
                <a:solidFill>
                  <a:srgbClr val="EDF6F7"/>
                </a:solidFill>
              </a:rPr>
              <a:t>Video</a:t>
            </a:r>
            <a:br>
              <a:rPr lang="de-DE" altLang="de-DE" sz="1600" dirty="0">
                <a:solidFill>
                  <a:srgbClr val="EDF6F7"/>
                </a:solidFill>
              </a:rPr>
            </a:br>
            <a:r>
              <a:rPr lang="de-DE" altLang="de-DE" sz="1600" dirty="0" err="1">
                <a:solidFill>
                  <a:srgbClr val="EDF6F7"/>
                </a:solidFill>
              </a:rPr>
              <a:t>eMagazin</a:t>
            </a:r>
            <a:br>
              <a:rPr lang="de-DE" altLang="de-DE" sz="1600" dirty="0">
                <a:solidFill>
                  <a:srgbClr val="EDF6F7"/>
                </a:solidFill>
              </a:rPr>
            </a:br>
            <a:r>
              <a:rPr lang="de-DE" altLang="de-DE" sz="1600" dirty="0">
                <a:solidFill>
                  <a:srgbClr val="EDF6F7"/>
                </a:solidFill>
              </a:rPr>
              <a:t>FAQs</a:t>
            </a:r>
            <a:br>
              <a:rPr lang="de-DE" altLang="de-DE" sz="1600" dirty="0">
                <a:solidFill>
                  <a:srgbClr val="EDF6F7"/>
                </a:solidFill>
              </a:rPr>
            </a:br>
            <a:r>
              <a:rPr lang="de-DE" altLang="de-DE" sz="1600" dirty="0">
                <a:solidFill>
                  <a:srgbClr val="EDF6F7"/>
                </a:solidFill>
              </a:rPr>
              <a:t>Teilnehmerzertifikat</a:t>
            </a:r>
            <a:br>
              <a:rPr lang="de-DE" altLang="de-DE" sz="1600" dirty="0">
                <a:solidFill>
                  <a:srgbClr val="DC0A1E"/>
                </a:solidFill>
              </a:rPr>
            </a:b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4757"/>
      </p:ext>
    </p:extLst>
  </p:cSld>
  <p:clrMapOvr>
    <a:masterClrMapping/>
  </p:clrMapOvr>
  <p:transition advClick="0" advTm="6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648000" y="180000"/>
            <a:ext cx="4607743" cy="1440000"/>
          </a:xfrm>
        </p:spPr>
        <p:txBody>
          <a:bodyPr anchor="t" anchorCtr="0"/>
          <a:lstStyle/>
          <a:p>
            <a:r>
              <a:rPr lang="de-DE" dirty="0">
                <a:solidFill>
                  <a:schemeClr val="bg1"/>
                </a:solidFill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821388495"/>
      </p:ext>
    </p:extLst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Finanzierung der GKV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40E69A2-8B39-4BF2-81D9-D5846B433B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de-DE" dirty="0"/>
              <a:t>hkk war bis 2023 8. Mal in Folge die günstigste deutschlandweit wählbare Krankenkasse</a:t>
            </a:r>
            <a:br>
              <a:rPr lang="de-DE" dirty="0"/>
            </a:br>
            <a:endParaRPr lang="de-DE" dirty="0"/>
          </a:p>
          <a:p>
            <a:r>
              <a:rPr lang="de-DE" dirty="0"/>
              <a:t>Günstiger hkk Zusatzbeitrag von 0,98 %. Nur wenige Krankenkassen unter 1 %.</a:t>
            </a:r>
          </a:p>
          <a:p>
            <a:endParaRPr lang="de-DE" dirty="0"/>
          </a:p>
          <a:p>
            <a:r>
              <a:rPr lang="de-DE" dirty="0"/>
              <a:t>Wettbewerbsfähigkeit wird durch Versichertenzuwachs weiter gestärkt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E4D317-D00A-4E50-A140-B4B27FD096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r>
              <a:rPr lang="de-DE" dirty="0"/>
              <a:t>Der hkk Zusatzbeitragssatz 2024 wird durch den Verwaltungsrat festgelegt. Ab 01.01.2024 gleichbleibend bei 0,98 % </a:t>
            </a:r>
          </a:p>
          <a:p>
            <a:endParaRPr lang="de-DE" dirty="0"/>
          </a:p>
          <a:p>
            <a:r>
              <a:rPr lang="de-DE" dirty="0"/>
              <a:t>hkk ist auch 2024 eine der günstigen Kassen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br>
              <a:rPr lang="de-DE" sz="1000" dirty="0"/>
            </a:br>
            <a:endParaRPr lang="de-DE" sz="1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hkk Zusatzbeitrag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Alles Wichtige für das Jahr 2024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399701"/>
      </p:ext>
    </p:extLst>
  </p:cSld>
  <p:clrMapOvr>
    <a:masterClrMapping/>
  </p:clrMapOvr>
  <p:transition advClick="0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-10" dirty="0"/>
              <a:t>Sozialversicherung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hkk Seminar zum</a:t>
            </a:r>
            <a:br>
              <a:rPr lang="de-DE" dirty="0"/>
            </a:br>
            <a:r>
              <a:rPr lang="de-DE" dirty="0"/>
              <a:t>Jahreswechsel 2023/2024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Alles Wichtige für das Jahr 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 descr="Ein Bild, das Person, Baum, draußen, Gras enthält.&#10;&#10;Automatisch generierte Beschreibung">
            <a:extLst>
              <a:ext uri="{FF2B5EF4-FFF2-40B4-BE49-F238E27FC236}">
                <a16:creationId xmlns:a16="http://schemas.microsoft.com/office/drawing/2014/main" id="{488D7293-8041-F942-7E2B-51B495510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9481"/>
            <a:ext cx="2520696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9454"/>
      </p:ext>
    </p:extLst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367C4AE-3169-40DE-A667-5A5BDB15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spc="8" dirty="0"/>
              <a:t>SOZIALVERSICHERUNG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446565-D015-9E38-1C22-F0F8821181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4" y="1275874"/>
            <a:ext cx="7416800" cy="3384108"/>
          </a:xfrm>
        </p:spPr>
        <p:txBody>
          <a:bodyPr>
            <a:noAutofit/>
          </a:bodyPr>
          <a:lstStyle/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03597" indent="-203597">
              <a:lnSpc>
                <a:spcPts val="1575"/>
              </a:lnSpc>
              <a:spcBef>
                <a:spcPts val="900"/>
              </a:spcBef>
            </a:pPr>
            <a:endParaRPr lang="de-DE" sz="1275" b="1" spc="15" dirty="0"/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spc="8" dirty="0">
                <a:solidFill>
                  <a:schemeClr val="bg2">
                    <a:lumMod val="10000"/>
                  </a:schemeClr>
                </a:solidFill>
              </a:rPr>
              <a:t>Kommission</a:t>
            </a:r>
            <a:r>
              <a:rPr lang="de-DE" sz="1200" spc="8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200" spc="8" dirty="0"/>
              <a:t>(</a:t>
            </a:r>
            <a:r>
              <a:rPr lang="de-DE" sz="1200" spc="8" dirty="0">
                <a:solidFill>
                  <a:schemeClr val="tx2"/>
                </a:solidFill>
              </a:rPr>
              <a:t>www.mindestlohn-kommission.de</a:t>
            </a:r>
            <a:r>
              <a:rPr lang="de-DE" sz="1200" spc="8" dirty="0"/>
              <a:t>) beschließt alle zwei Jahre über Mindestlohnanpassung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spc="15" dirty="0"/>
              <a:t>Beschlüsse können </a:t>
            </a:r>
            <a:r>
              <a:rPr lang="de-DE" sz="1200" b="1" spc="15" dirty="0">
                <a:solidFill>
                  <a:schemeClr val="bg2">
                    <a:lumMod val="10000"/>
                  </a:schemeClr>
                </a:solidFill>
              </a:rPr>
              <a:t>per Rechtsverordnung </a:t>
            </a:r>
            <a:r>
              <a:rPr lang="de-DE" sz="1200" spc="15" dirty="0"/>
              <a:t>ohne Zustimmung Bundesrat verbindlich gemacht werden oder nicht (Abweichung auf dem Verordnungswege der Höhe nach nicht zulässig!)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415700E-8958-D3FC-2CD9-EAFD86D80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0" spc="8" dirty="0"/>
              <a:t>Mindestlohn, Minijobs und </a:t>
            </a:r>
            <a:r>
              <a:rPr lang="de-DE" b="0" spc="8" dirty="0" err="1"/>
              <a:t>Midijobs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CE0D61-5573-4D59-83C8-D94EE7E422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95939A"/>
                </a:solidFill>
              </a:rPr>
              <a:t>Alles Wichtige für das Jahr 2024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E838B53-6635-064D-544D-A923F8A400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60" y="1260971"/>
          <a:ext cx="6480386" cy="175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03C813-DBA5-F05F-7404-1612171019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799682-1F0A-4BE5-A402-BB0EBC4D505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358654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2010_master_format_16_10">
  <a:themeElements>
    <a:clrScheme name="hkk_blankovorlage_2015 1">
      <a:dk1>
        <a:srgbClr val="000000"/>
      </a:dk1>
      <a:lt1>
        <a:srgbClr val="FFFFFF"/>
      </a:lt1>
      <a:dk2>
        <a:srgbClr val="DC0A1E"/>
      </a:dk2>
      <a:lt2>
        <a:srgbClr val="C9E1F6"/>
      </a:lt2>
      <a:accent1>
        <a:srgbClr val="AFBCC5"/>
      </a:accent1>
      <a:accent2>
        <a:srgbClr val="004070"/>
      </a:accent2>
      <a:accent3>
        <a:srgbClr val="FFFFFF"/>
      </a:accent3>
      <a:accent4>
        <a:srgbClr val="000000"/>
      </a:accent4>
      <a:accent5>
        <a:srgbClr val="D4DADF"/>
      </a:accent5>
      <a:accent6>
        <a:srgbClr val="003965"/>
      </a:accent6>
      <a:hlink>
        <a:srgbClr val="CCD4D9"/>
      </a:hlink>
      <a:folHlink>
        <a:srgbClr val="E3E9EC"/>
      </a:folHlink>
    </a:clrScheme>
    <a:fontScheme name="hkk_blankovorlage_2015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kk_blankovorlage_2015 1">
        <a:dk1>
          <a:srgbClr val="000000"/>
        </a:dk1>
        <a:lt1>
          <a:srgbClr val="FFFFFF"/>
        </a:lt1>
        <a:dk2>
          <a:srgbClr val="DC0A1E"/>
        </a:dk2>
        <a:lt2>
          <a:srgbClr val="C9E1F6"/>
        </a:lt2>
        <a:accent1>
          <a:srgbClr val="AFBCC5"/>
        </a:accent1>
        <a:accent2>
          <a:srgbClr val="004070"/>
        </a:accent2>
        <a:accent3>
          <a:srgbClr val="FFFFFF"/>
        </a:accent3>
        <a:accent4>
          <a:srgbClr val="000000"/>
        </a:accent4>
        <a:accent5>
          <a:srgbClr val="D4DADF"/>
        </a:accent5>
        <a:accent6>
          <a:srgbClr val="003965"/>
        </a:accent6>
        <a:hlink>
          <a:srgbClr val="CCD4D9"/>
        </a:hlink>
        <a:folHlink>
          <a:srgbClr val="E3E9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2010_master_format_16_10">
  <a:themeElements>
    <a:clrScheme name="hkk_blankovorlage_2015 1">
      <a:dk1>
        <a:srgbClr val="000000"/>
      </a:dk1>
      <a:lt1>
        <a:srgbClr val="FFFFFF"/>
      </a:lt1>
      <a:dk2>
        <a:srgbClr val="DC0A1E"/>
      </a:dk2>
      <a:lt2>
        <a:srgbClr val="C9E1F6"/>
      </a:lt2>
      <a:accent1>
        <a:srgbClr val="AFBCC5"/>
      </a:accent1>
      <a:accent2>
        <a:srgbClr val="004070"/>
      </a:accent2>
      <a:accent3>
        <a:srgbClr val="FFFFFF"/>
      </a:accent3>
      <a:accent4>
        <a:srgbClr val="000000"/>
      </a:accent4>
      <a:accent5>
        <a:srgbClr val="D4DADF"/>
      </a:accent5>
      <a:accent6>
        <a:srgbClr val="003965"/>
      </a:accent6>
      <a:hlink>
        <a:srgbClr val="CCD4D9"/>
      </a:hlink>
      <a:folHlink>
        <a:srgbClr val="E3E9EC"/>
      </a:folHlink>
    </a:clrScheme>
    <a:fontScheme name="hkk_blankovorlage_2015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kk_blankovorlage_2015 1">
        <a:dk1>
          <a:srgbClr val="000000"/>
        </a:dk1>
        <a:lt1>
          <a:srgbClr val="FFFFFF"/>
        </a:lt1>
        <a:dk2>
          <a:srgbClr val="DC0A1E"/>
        </a:dk2>
        <a:lt2>
          <a:srgbClr val="C9E1F6"/>
        </a:lt2>
        <a:accent1>
          <a:srgbClr val="AFBCC5"/>
        </a:accent1>
        <a:accent2>
          <a:srgbClr val="004070"/>
        </a:accent2>
        <a:accent3>
          <a:srgbClr val="FFFFFF"/>
        </a:accent3>
        <a:accent4>
          <a:srgbClr val="000000"/>
        </a:accent4>
        <a:accent5>
          <a:srgbClr val="D4DADF"/>
        </a:accent5>
        <a:accent6>
          <a:srgbClr val="003965"/>
        </a:accent6>
        <a:hlink>
          <a:srgbClr val="CCD4D9"/>
        </a:hlink>
        <a:folHlink>
          <a:srgbClr val="E3E9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Benutzerdefiniert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53347060681534BA58E5FE129BC6B34" ma:contentTypeVersion="0" ma:contentTypeDescription="Ein neues Dokument erstellen." ma:contentTypeScope="" ma:versionID="6b1d3729665663c039b9ce7c433d74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6c6c1fd7655d9b0f766f74f03f82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FD75-3883-4308-801E-54402086AE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45B6AA-3C46-4DF6-A9F3-1FBB9AD285C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560364-7762-41AF-A249-AAE11D0E2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20191028_hkk_Praesentation16zu9</Template>
  <TotalTime>0</TotalTime>
  <Words>6495</Words>
  <Application>Microsoft Office PowerPoint</Application>
  <PresentationFormat>Bildschirmpräsentation (16:9)</PresentationFormat>
  <Paragraphs>1181</Paragraphs>
  <Slides>67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67</vt:i4>
      </vt:variant>
    </vt:vector>
  </HeadingPairs>
  <TitlesOfParts>
    <vt:vector size="75" baseType="lpstr">
      <vt:lpstr>Arial</vt:lpstr>
      <vt:lpstr>Calibri</vt:lpstr>
      <vt:lpstr>Symbol</vt:lpstr>
      <vt:lpstr>Verdana</vt:lpstr>
      <vt:lpstr>Wingdings</vt:lpstr>
      <vt:lpstr>Wingdings 2</vt:lpstr>
      <vt:lpstr>powerpoint2010_master_format_16_10</vt:lpstr>
      <vt:lpstr>1_powerpoint2010_master_format_16_10</vt:lpstr>
      <vt:lpstr>hkk Seminar zum Jahreswechsel 2023/2024</vt:lpstr>
      <vt:lpstr>Ihre Ansprechpartner</vt:lpstr>
      <vt:lpstr>Informationen</vt:lpstr>
      <vt:lpstr>Unsere Themen</vt:lpstr>
      <vt:lpstr>Finanzierung der GKV</vt:lpstr>
      <vt:lpstr>Finanzierung der GKV</vt:lpstr>
      <vt:lpstr>Finanzierung der GKV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PowerPoint-Präsentation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SOZIALVERSICHERUNG</vt:lpstr>
      <vt:lpstr>Lohnsteuer  </vt:lpstr>
      <vt:lpstr>LOHNSTEUER</vt:lpstr>
      <vt:lpstr>LOHNSTEUER</vt:lpstr>
      <vt:lpstr>LOHNSTEUER</vt:lpstr>
      <vt:lpstr>LOHNSTEUER</vt:lpstr>
      <vt:lpstr>LOHNSTEUER</vt:lpstr>
      <vt:lpstr>Arbeit und  Soziales   </vt:lpstr>
      <vt:lpstr>ARBEIT / SOZIALES</vt:lpstr>
      <vt:lpstr>ARBEIT / SOZIALES</vt:lpstr>
      <vt:lpstr>ARBEIT / SOZIALES</vt:lpstr>
      <vt:lpstr>ARBEIT / SOZIALES</vt:lpstr>
      <vt:lpstr>Demnächst auf: www.hkk.de/jahreswechsel Präsentation Video eMagazin FAQs Teilnehmerzertifikat </vt:lpstr>
      <vt:lpstr>Vielen Dank für Ihre Aufmerksamkeit</vt:lpstr>
    </vt:vector>
  </TitlesOfParts>
  <Company>hkk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hkk Seminar zum Jahreswechsel 2019/2020</dc:title>
  <dc:creator>Daniel Wagner</dc:creator>
  <cp:lastModifiedBy>Städtler, Axel (hkk)</cp:lastModifiedBy>
  <cp:revision>372</cp:revision>
  <cp:lastPrinted>2016-07-01T10:09:25Z</cp:lastPrinted>
  <dcterms:created xsi:type="dcterms:W3CDTF">2019-10-25T09:30:31Z</dcterms:created>
  <dcterms:modified xsi:type="dcterms:W3CDTF">2024-01-16T11:00:38Z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0x010100653347060681534BA58E5FE129BC6B34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SharedWithUsers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